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0" r:id="rId2"/>
    <p:sldMasterId id="2147483653" r:id="rId3"/>
  </p:sldMasterIdLst>
  <p:notesMasterIdLst>
    <p:notesMasterId r:id="rId33"/>
  </p:notesMasterIdLst>
  <p:handoutMasterIdLst>
    <p:handoutMasterId r:id="rId34"/>
  </p:handoutMasterIdLst>
  <p:sldIdLst>
    <p:sldId id="256" r:id="rId4"/>
    <p:sldId id="270" r:id="rId5"/>
    <p:sldId id="271" r:id="rId6"/>
    <p:sldId id="297" r:id="rId7"/>
    <p:sldId id="272" r:id="rId8"/>
    <p:sldId id="276" r:id="rId9"/>
    <p:sldId id="277" r:id="rId10"/>
    <p:sldId id="278" r:id="rId11"/>
    <p:sldId id="279" r:id="rId12"/>
    <p:sldId id="302" r:id="rId13"/>
    <p:sldId id="303" r:id="rId14"/>
    <p:sldId id="304" r:id="rId15"/>
    <p:sldId id="305" r:id="rId16"/>
    <p:sldId id="306" r:id="rId17"/>
    <p:sldId id="285" r:id="rId18"/>
    <p:sldId id="286" r:id="rId19"/>
    <p:sldId id="287" r:id="rId20"/>
    <p:sldId id="288" r:id="rId21"/>
    <p:sldId id="289" r:id="rId22"/>
    <p:sldId id="290" r:id="rId23"/>
    <p:sldId id="291" r:id="rId24"/>
    <p:sldId id="301" r:id="rId25"/>
    <p:sldId id="293" r:id="rId26"/>
    <p:sldId id="294" r:id="rId27"/>
    <p:sldId id="299" r:id="rId28"/>
    <p:sldId id="307" r:id="rId29"/>
    <p:sldId id="308" r:id="rId30"/>
    <p:sldId id="300" r:id="rId31"/>
    <p:sldId id="296" r:id="rId32"/>
  </p:sldIdLst>
  <p:sldSz cx="9144000" cy="6858000" type="screen4x3"/>
  <p:notesSz cx="6858000" cy="9144000"/>
  <p:defaultTextStyle>
    <a:defPPr>
      <a:defRPr lang="en-GB"/>
    </a:defPPr>
    <a:lvl1pPr algn="ctr"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1pPr>
    <a:lvl2pPr marL="457200" algn="ctr"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2pPr>
    <a:lvl3pPr marL="914400" algn="ctr"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3pPr>
    <a:lvl4pPr marL="1371600" algn="ctr"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4pPr>
    <a:lvl5pPr marL="1828800" algn="ctr"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12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12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12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1200" kern="1200">
        <a:solidFill>
          <a:schemeClr val="tx1"/>
        </a:solidFill>
        <a:latin typeface="Lucida Sans" charset="0"/>
        <a:ea typeface="ＭＳ Ｐゴシック" charset="0"/>
        <a:cs typeface="ＭＳ Ｐゴシック"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 Maunder" initials="r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D85F"/>
    <a:srgbClr val="615A20"/>
    <a:srgbClr val="FFB300"/>
    <a:srgbClr val="FE3E14"/>
    <a:srgbClr val="F00F2C"/>
    <a:srgbClr val="8A412B"/>
    <a:srgbClr val="CCDA86"/>
    <a:srgbClr val="531F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43" autoAdjust="0"/>
    <p:restoredTop sz="94672" autoAdjust="0"/>
  </p:normalViewPr>
  <p:slideViewPr>
    <p:cSldViewPr>
      <p:cViewPr varScale="1">
        <p:scale>
          <a:sx n="127" d="100"/>
          <a:sy n="127" d="100"/>
        </p:scale>
        <p:origin x="-2048" y="-104"/>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a:latin typeface="Arial" charset="0"/>
              </a:defRPr>
            </a:lvl1pPr>
          </a:lstStyle>
          <a:p>
            <a:endParaRPr lang="en-GB"/>
          </a:p>
        </p:txBody>
      </p:sp>
      <p:sp>
        <p:nvSpPr>
          <p:cNvPr id="204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a:latin typeface="Arial" charset="0"/>
              </a:defRPr>
            </a:lvl1pPr>
          </a:lstStyle>
          <a:p>
            <a:endParaRPr lang="en-GB"/>
          </a:p>
        </p:txBody>
      </p:sp>
      <p:sp>
        <p:nvSpPr>
          <p:cNvPr id="204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a:defRPr>
                <a:latin typeface="Arial" charset="0"/>
              </a:defRPr>
            </a:lvl1pPr>
          </a:lstStyle>
          <a:p>
            <a:endParaRPr lang="en-GB"/>
          </a:p>
        </p:txBody>
      </p:sp>
      <p:sp>
        <p:nvSpPr>
          <p:cNvPr id="204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a:latin typeface="Arial" charset="0"/>
              </a:defRPr>
            </a:lvl1pPr>
          </a:lstStyle>
          <a:p>
            <a:fld id="{41B63864-E7A4-064C-8629-93F4F9BA1190}" type="slidenum">
              <a:rPr lang="en-GB"/>
              <a:pPr/>
              <a:t>‹#›</a:t>
            </a:fld>
            <a:endParaRPr lang="en-GB"/>
          </a:p>
        </p:txBody>
      </p:sp>
    </p:spTree>
    <p:extLst>
      <p:ext uri="{BB962C8B-B14F-4D97-AF65-F5344CB8AC3E}">
        <p14:creationId xmlns:p14="http://schemas.microsoft.com/office/powerpoint/2010/main" val="304333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a:latin typeface="Arial" charset="0"/>
              </a:defRPr>
            </a:lvl1pPr>
          </a:lstStyle>
          <a:p>
            <a:endParaRPr lang="en-GB"/>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a:latin typeface="Arial" charset="0"/>
              </a:defRPr>
            </a:lvl1pPr>
          </a:lstStyle>
          <a:p>
            <a:endParaRPr lang="en-GB"/>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a:defRPr>
                <a:latin typeface="Arial" charset="0"/>
              </a:defRPr>
            </a:lvl1pPr>
          </a:lstStyle>
          <a:p>
            <a:endParaRPr lang="en-GB"/>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a:latin typeface="Arial" charset="0"/>
              </a:defRPr>
            </a:lvl1pPr>
          </a:lstStyle>
          <a:p>
            <a:fld id="{8D4F0A8D-A885-5C4B-9D54-B3C902A191D8}" type="slidenum">
              <a:rPr lang="en-GB"/>
              <a:pPr/>
              <a:t>‹#›</a:t>
            </a:fld>
            <a:endParaRPr lang="en-GB"/>
          </a:p>
        </p:txBody>
      </p:sp>
    </p:spTree>
    <p:extLst>
      <p:ext uri="{BB962C8B-B14F-4D97-AF65-F5344CB8AC3E}">
        <p14:creationId xmlns:p14="http://schemas.microsoft.com/office/powerpoint/2010/main" val="4385831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38DEB6-EFBF-3445-BA38-C91681559E3F}" type="slidenum">
              <a:rPr lang="en-GB"/>
              <a:pPr/>
              <a:t>1</a:t>
            </a:fld>
            <a:endParaRPr lang="en-GB"/>
          </a:p>
        </p:txBody>
      </p:sp>
      <p:sp>
        <p:nvSpPr>
          <p:cNvPr id="71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171" name="Rectangle 3"/>
          <p:cNvSpPr>
            <a:spLocks noGrp="1" noChangeArrowheads="1"/>
          </p:cNvSpPr>
          <p:nvPr>
            <p:ph type="body" idx="1"/>
          </p:nvPr>
        </p:nvSpPr>
        <p:spPr/>
        <p:txBody>
          <a:bodyPr/>
          <a:lstStyle/>
          <a:p>
            <a:r>
              <a:rPr lang="en-US"/>
              <a:t>Please use the dd month yyyy format for the date for example 11 January 2008. The main title can be one or two lines long. </a:t>
            </a:r>
          </a:p>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247" name="Rectangle 1031"/>
          <p:cNvSpPr>
            <a:spLocks noChangeArrowheads="1"/>
          </p:cNvSpPr>
          <p:nvPr/>
        </p:nvSpPr>
        <p:spPr bwMode="auto">
          <a:xfrm>
            <a:off x="-79375" y="3200400"/>
            <a:ext cx="9223375" cy="3657600"/>
          </a:xfrm>
          <a:prstGeom prst="rect">
            <a:avLst/>
          </a:prstGeom>
          <a:gradFill rotWithShape="0">
            <a:gsLst>
              <a:gs pos="0">
                <a:srgbClr val="014359"/>
              </a:gs>
              <a:gs pos="100000">
                <a:srgbClr val="007275"/>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sp>
        <p:nvSpPr>
          <p:cNvPr id="10248" name="Rectangle 1032"/>
          <p:cNvSpPr>
            <a:spLocks noChangeArrowheads="1"/>
          </p:cNvSpPr>
          <p:nvPr/>
        </p:nvSpPr>
        <p:spPr bwMode="auto">
          <a:xfrm>
            <a:off x="-79375" y="0"/>
            <a:ext cx="9223375" cy="3276600"/>
          </a:xfrm>
          <a:prstGeom prst="rect">
            <a:avLst/>
          </a:prstGeom>
          <a:solidFill>
            <a:srgbClr val="014359"/>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sz="2400">
              <a:latin typeface="Arial" charset="0"/>
            </a:endParaRPr>
          </a:p>
        </p:txBody>
      </p:sp>
      <p:sp>
        <p:nvSpPr>
          <p:cNvPr id="10242" name="Rectangle 1026"/>
          <p:cNvSpPr>
            <a:spLocks noGrp="1" noChangeArrowheads="1"/>
          </p:cNvSpPr>
          <p:nvPr>
            <p:ph type="ctrTitle"/>
          </p:nvPr>
        </p:nvSpPr>
        <p:spPr>
          <a:xfrm>
            <a:off x="323850" y="1700213"/>
            <a:ext cx="8496300" cy="2160587"/>
          </a:xfrm>
        </p:spPr>
        <p:txBody>
          <a:bodyPr lIns="91440"/>
          <a:lstStyle>
            <a:lvl1pPr>
              <a:defRPr sz="7500">
                <a:solidFill>
                  <a:schemeClr val="bg1"/>
                </a:solidFill>
              </a:defRPr>
            </a:lvl1pPr>
          </a:lstStyle>
          <a:p>
            <a:pPr lvl="0"/>
            <a:r>
              <a:rPr lang="en-GB" noProof="0" smtClean="0"/>
              <a:t>Click to edit Master title style</a:t>
            </a:r>
          </a:p>
        </p:txBody>
      </p:sp>
      <p:sp>
        <p:nvSpPr>
          <p:cNvPr id="10243" name="Rectangle 1027"/>
          <p:cNvSpPr>
            <a:spLocks noGrp="1" noChangeArrowheads="1"/>
          </p:cNvSpPr>
          <p:nvPr>
            <p:ph type="subTitle" idx="1"/>
          </p:nvPr>
        </p:nvSpPr>
        <p:spPr>
          <a:xfrm>
            <a:off x="323850" y="3933825"/>
            <a:ext cx="8496300" cy="1752600"/>
          </a:xfrm>
        </p:spPr>
        <p:txBody>
          <a:bodyPr lIns="91440"/>
          <a:lstStyle>
            <a:lvl1pPr marL="0" indent="0">
              <a:buFontTx/>
              <a:buNone/>
              <a:defRPr sz="3500">
                <a:solidFill>
                  <a:schemeClr val="accent1"/>
                </a:solidFill>
              </a:defRPr>
            </a:lvl1pPr>
          </a:lstStyle>
          <a:p>
            <a:pPr lvl="0"/>
            <a:r>
              <a:rPr lang="en-GB" noProof="0" smtClean="0"/>
              <a:t>Click to edit Master subtitle style</a:t>
            </a:r>
          </a:p>
        </p:txBody>
      </p:sp>
      <p:sp>
        <p:nvSpPr>
          <p:cNvPr id="10246" name="Rectangle 1030"/>
          <p:cNvSpPr>
            <a:spLocks noGrp="1" noChangeArrowheads="1"/>
          </p:cNvSpPr>
          <p:nvPr>
            <p:ph type="sldNum" sz="quarter" idx="4"/>
          </p:nvPr>
        </p:nvSpPr>
        <p:spPr>
          <a:xfrm>
            <a:off x="6553200" y="6245225"/>
            <a:ext cx="2133600" cy="476250"/>
          </a:xfrm>
        </p:spPr>
        <p:txBody>
          <a:bodyPr rIns="91440"/>
          <a:lstStyle>
            <a:lvl1pPr>
              <a:defRPr>
                <a:latin typeface="Arial" charset="0"/>
              </a:defRPr>
            </a:lvl1pPr>
          </a:lstStyle>
          <a:p>
            <a:fld id="{C57243B5-1891-F341-A8AF-D35343664AAE}" type="slidenum">
              <a:rPr lang="en-GB"/>
              <a:pPr/>
              <a:t>‹#›</a:t>
            </a:fld>
            <a:endParaRPr lang="en-GB"/>
          </a:p>
        </p:txBody>
      </p:sp>
      <p:pic>
        <p:nvPicPr>
          <p:cNvPr id="10254" name="Picture 1038" descr="electron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381000"/>
            <a:ext cx="2771775" cy="1103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6C6DC624-456F-6B4C-BC51-2150720D8EA1}" type="slidenum">
              <a:rPr lang="en-GB"/>
              <a:pPr/>
              <a:t>‹#›</a:t>
            </a:fld>
            <a:endParaRPr lang="en-GB"/>
          </a:p>
        </p:txBody>
      </p:sp>
    </p:spTree>
    <p:extLst>
      <p:ext uri="{BB962C8B-B14F-4D97-AF65-F5344CB8AC3E}">
        <p14:creationId xmlns:p14="http://schemas.microsoft.com/office/powerpoint/2010/main" val="1821063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6075" y="908050"/>
            <a:ext cx="2124075" cy="4906963"/>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323850" y="908050"/>
            <a:ext cx="6219825" cy="4906963"/>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B30CE891-1BAE-9D4C-9F06-7BE7F4C46C51}" type="slidenum">
              <a:rPr lang="en-GB"/>
              <a:pPr/>
              <a:t>‹#›</a:t>
            </a:fld>
            <a:endParaRPr lang="en-GB"/>
          </a:p>
        </p:txBody>
      </p:sp>
    </p:spTree>
    <p:extLst>
      <p:ext uri="{BB962C8B-B14F-4D97-AF65-F5344CB8AC3E}">
        <p14:creationId xmlns:p14="http://schemas.microsoft.com/office/powerpoint/2010/main" val="377716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323850" y="908050"/>
            <a:ext cx="8496300" cy="649288"/>
          </a:xfrm>
        </p:spPr>
        <p:txBody>
          <a:bodyPr/>
          <a:lstStyle/>
          <a:p>
            <a:r>
              <a:rPr lang="en-GB" smtClean="0"/>
              <a:t>Click to edit Master title style</a:t>
            </a:r>
            <a:endParaRPr lang="en-US"/>
          </a:p>
        </p:txBody>
      </p:sp>
      <p:sp>
        <p:nvSpPr>
          <p:cNvPr id="3" name="Text Placeholder 2"/>
          <p:cNvSpPr>
            <a:spLocks noGrp="1"/>
          </p:cNvSpPr>
          <p:nvPr>
            <p:ph type="body" sz="half" idx="1"/>
          </p:nvPr>
        </p:nvSpPr>
        <p:spPr>
          <a:xfrm>
            <a:off x="323850" y="1700213"/>
            <a:ext cx="4171950" cy="41148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hart Placeholder 3"/>
          <p:cNvSpPr>
            <a:spLocks noGrp="1"/>
          </p:cNvSpPr>
          <p:nvPr>
            <p:ph type="chart" sz="half" idx="2"/>
          </p:nvPr>
        </p:nvSpPr>
        <p:spPr>
          <a:xfrm>
            <a:off x="4648200" y="1700213"/>
            <a:ext cx="4171950" cy="4114800"/>
          </a:xfrm>
        </p:spPr>
        <p:txBody>
          <a:bodyPr/>
          <a:lstStyle/>
          <a:p>
            <a:r>
              <a:rPr lang="en-GB" smtClean="0"/>
              <a:t>Click icon to add chart</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GB"/>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6877050" y="6308725"/>
            <a:ext cx="1905000" cy="457200"/>
          </a:xfrm>
        </p:spPr>
        <p:txBody>
          <a:bodyPr/>
          <a:lstStyle>
            <a:lvl1pPr>
              <a:defRPr/>
            </a:lvl1pPr>
          </a:lstStyle>
          <a:p>
            <a:fld id="{66479450-3164-ED44-B89D-F6F16E3E8241}" type="slidenum">
              <a:rPr lang="en-GB"/>
              <a:pPr/>
              <a:t>‹#›</a:t>
            </a:fld>
            <a:endParaRPr lang="en-GB"/>
          </a:p>
        </p:txBody>
      </p:sp>
    </p:spTree>
    <p:extLst>
      <p:ext uri="{BB962C8B-B14F-4D97-AF65-F5344CB8AC3E}">
        <p14:creationId xmlns:p14="http://schemas.microsoft.com/office/powerpoint/2010/main" val="2071734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23850" y="908050"/>
            <a:ext cx="8496300" cy="649288"/>
          </a:xfrm>
        </p:spPr>
        <p:txBody>
          <a:bodyPr/>
          <a:lstStyle/>
          <a:p>
            <a:r>
              <a:rPr lang="en-GB" smtClean="0"/>
              <a:t>Click to edit Master title style</a:t>
            </a:r>
            <a:endParaRPr lang="en-US"/>
          </a:p>
        </p:txBody>
      </p:sp>
      <p:sp>
        <p:nvSpPr>
          <p:cNvPr id="3" name="Table Placeholder 2"/>
          <p:cNvSpPr>
            <a:spLocks noGrp="1"/>
          </p:cNvSpPr>
          <p:nvPr>
            <p:ph type="tbl" idx="1"/>
          </p:nvPr>
        </p:nvSpPr>
        <p:spPr>
          <a:xfrm>
            <a:off x="323850" y="1700213"/>
            <a:ext cx="8496300" cy="4114800"/>
          </a:xfrm>
        </p:spPr>
        <p:txBody>
          <a:bodyPr/>
          <a:lstStyle/>
          <a:p>
            <a:r>
              <a:rPr lang="en-GB" smtClean="0"/>
              <a:t>Click icon to add table</a:t>
            </a:r>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GB"/>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GB"/>
          </a:p>
        </p:txBody>
      </p:sp>
      <p:sp>
        <p:nvSpPr>
          <p:cNvPr id="6" name="Slide Number Placeholder 5"/>
          <p:cNvSpPr>
            <a:spLocks noGrp="1"/>
          </p:cNvSpPr>
          <p:nvPr>
            <p:ph type="sldNum" sz="quarter" idx="12"/>
          </p:nvPr>
        </p:nvSpPr>
        <p:spPr>
          <a:xfrm>
            <a:off x="6877050" y="6308725"/>
            <a:ext cx="1905000" cy="457200"/>
          </a:xfrm>
        </p:spPr>
        <p:txBody>
          <a:bodyPr/>
          <a:lstStyle>
            <a:lvl1pPr>
              <a:defRPr/>
            </a:lvl1pPr>
          </a:lstStyle>
          <a:p>
            <a:fld id="{3949E716-E8C6-6844-AAE5-6D22E2DE4B2C}" type="slidenum">
              <a:rPr lang="en-GB"/>
              <a:pPr/>
              <a:t>‹#›</a:t>
            </a:fld>
            <a:endParaRPr lang="en-GB"/>
          </a:p>
        </p:txBody>
      </p:sp>
    </p:spTree>
    <p:extLst>
      <p:ext uri="{BB962C8B-B14F-4D97-AF65-F5344CB8AC3E}">
        <p14:creationId xmlns:p14="http://schemas.microsoft.com/office/powerpoint/2010/main" val="2601911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295" name="Rectangle 1031"/>
          <p:cNvSpPr>
            <a:spLocks noChangeArrowheads="1"/>
          </p:cNvSpPr>
          <p:nvPr/>
        </p:nvSpPr>
        <p:spPr bwMode="auto">
          <a:xfrm>
            <a:off x="-90488" y="3200400"/>
            <a:ext cx="9234488" cy="3657600"/>
          </a:xfrm>
          <a:prstGeom prst="rect">
            <a:avLst/>
          </a:prstGeom>
          <a:gradFill rotWithShape="0">
            <a:gsLst>
              <a:gs pos="0">
                <a:srgbClr val="007275"/>
              </a:gs>
              <a:gs pos="100000">
                <a:srgbClr val="008CAC"/>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sp>
        <p:nvSpPr>
          <p:cNvPr id="12296" name="Rectangle 1032"/>
          <p:cNvSpPr>
            <a:spLocks noChangeArrowheads="1"/>
          </p:cNvSpPr>
          <p:nvPr/>
        </p:nvSpPr>
        <p:spPr bwMode="auto">
          <a:xfrm>
            <a:off x="-90488" y="0"/>
            <a:ext cx="9234488" cy="3276600"/>
          </a:xfrm>
          <a:prstGeom prst="rect">
            <a:avLst/>
          </a:prstGeom>
          <a:solidFill>
            <a:srgbClr val="007275"/>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sz="2400">
              <a:latin typeface="Arial" charset="0"/>
            </a:endParaRPr>
          </a:p>
        </p:txBody>
      </p:sp>
      <p:sp>
        <p:nvSpPr>
          <p:cNvPr id="12290" name="Rectangle 1026"/>
          <p:cNvSpPr>
            <a:spLocks noGrp="1" noChangeArrowheads="1"/>
          </p:cNvSpPr>
          <p:nvPr>
            <p:ph type="ctrTitle"/>
          </p:nvPr>
        </p:nvSpPr>
        <p:spPr>
          <a:xfrm>
            <a:off x="323850" y="1700213"/>
            <a:ext cx="8496300" cy="4105275"/>
          </a:xfrm>
        </p:spPr>
        <p:txBody>
          <a:bodyPr lIns="91440"/>
          <a:lstStyle>
            <a:lvl1pPr algn="r">
              <a:defRPr sz="7500">
                <a:solidFill>
                  <a:schemeClr val="bg1"/>
                </a:solidFill>
              </a:defRPr>
            </a:lvl1pPr>
          </a:lstStyle>
          <a:p>
            <a:pPr lvl="0"/>
            <a:r>
              <a:rPr lang="en-GB" noProof="0" smtClean="0"/>
              <a:t>Click to edit Master title style</a:t>
            </a:r>
          </a:p>
        </p:txBody>
      </p:sp>
      <p:sp>
        <p:nvSpPr>
          <p:cNvPr id="12291" name="Rectangle 1027"/>
          <p:cNvSpPr>
            <a:spLocks noGrp="1" noChangeArrowheads="1"/>
          </p:cNvSpPr>
          <p:nvPr>
            <p:ph type="subTitle" idx="1"/>
          </p:nvPr>
        </p:nvSpPr>
        <p:spPr>
          <a:xfrm>
            <a:off x="-69850" y="7461250"/>
            <a:ext cx="69850" cy="69850"/>
          </a:xfrm>
        </p:spPr>
        <p:txBody>
          <a:bodyPr lIns="91440"/>
          <a:lstStyle>
            <a:lvl1pPr marL="0" indent="0" algn="ctr">
              <a:buFontTx/>
              <a:buNone/>
              <a:defRPr/>
            </a:lvl1pPr>
          </a:lstStyle>
          <a:p>
            <a:pPr lvl="0"/>
            <a:r>
              <a:rPr lang="en-GB" noProof="0" smtClean="0"/>
              <a:t>Click to edit Master subtitle style</a:t>
            </a:r>
          </a:p>
        </p:txBody>
      </p:sp>
      <p:pic>
        <p:nvPicPr>
          <p:cNvPr id="12300" name="Picture 1036" descr="electron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381000"/>
            <a:ext cx="2771775" cy="1103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EA78BF97-010A-8646-913D-EAABE5833E25}" type="slidenum">
              <a:rPr lang="en-GB"/>
              <a:pPr/>
              <a:t>‹#›</a:t>
            </a:fld>
            <a:endParaRPr lang="en-GB"/>
          </a:p>
        </p:txBody>
      </p:sp>
    </p:spTree>
    <p:extLst>
      <p:ext uri="{BB962C8B-B14F-4D97-AF65-F5344CB8AC3E}">
        <p14:creationId xmlns:p14="http://schemas.microsoft.com/office/powerpoint/2010/main" val="2352982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82F9085B-BEE4-FD41-9B83-3984387F102A}" type="slidenum">
              <a:rPr lang="en-GB"/>
              <a:pPr/>
              <a:t>‹#›</a:t>
            </a:fld>
            <a:endParaRPr lang="en-GB"/>
          </a:p>
        </p:txBody>
      </p:sp>
    </p:spTree>
    <p:extLst>
      <p:ext uri="{BB962C8B-B14F-4D97-AF65-F5344CB8AC3E}">
        <p14:creationId xmlns:p14="http://schemas.microsoft.com/office/powerpoint/2010/main" val="3615309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323850" y="1700213"/>
            <a:ext cx="417195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700213"/>
            <a:ext cx="417195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A0EE747F-91D8-104F-B274-1ED94DCEE4BE}" type="slidenum">
              <a:rPr lang="en-GB"/>
              <a:pPr/>
              <a:t>‹#›</a:t>
            </a:fld>
            <a:endParaRPr lang="en-GB"/>
          </a:p>
        </p:txBody>
      </p:sp>
    </p:spTree>
    <p:extLst>
      <p:ext uri="{BB962C8B-B14F-4D97-AF65-F5344CB8AC3E}">
        <p14:creationId xmlns:p14="http://schemas.microsoft.com/office/powerpoint/2010/main" val="1544350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8FC5EC22-BB5F-2C43-AD09-B52BEECADEF9}" type="slidenum">
              <a:rPr lang="en-GB"/>
              <a:pPr/>
              <a:t>‹#›</a:t>
            </a:fld>
            <a:endParaRPr lang="en-GB"/>
          </a:p>
        </p:txBody>
      </p:sp>
    </p:spTree>
    <p:extLst>
      <p:ext uri="{BB962C8B-B14F-4D97-AF65-F5344CB8AC3E}">
        <p14:creationId xmlns:p14="http://schemas.microsoft.com/office/powerpoint/2010/main" val="284976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600A859A-CD84-ED4A-9D1C-57F95DA7F484}" type="slidenum">
              <a:rPr lang="en-GB"/>
              <a:pPr/>
              <a:t>‹#›</a:t>
            </a:fld>
            <a:endParaRPr lang="en-GB"/>
          </a:p>
        </p:txBody>
      </p:sp>
    </p:spTree>
    <p:extLst>
      <p:ext uri="{BB962C8B-B14F-4D97-AF65-F5344CB8AC3E}">
        <p14:creationId xmlns:p14="http://schemas.microsoft.com/office/powerpoint/2010/main" val="1530238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8F737E19-7627-F247-A2F2-118EF17C1770}" type="slidenum">
              <a:rPr lang="en-GB"/>
              <a:pPr/>
              <a:t>‹#›</a:t>
            </a:fld>
            <a:endParaRPr lang="en-GB"/>
          </a:p>
        </p:txBody>
      </p:sp>
    </p:spTree>
    <p:extLst>
      <p:ext uri="{BB962C8B-B14F-4D97-AF65-F5344CB8AC3E}">
        <p14:creationId xmlns:p14="http://schemas.microsoft.com/office/powerpoint/2010/main" val="1534443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23F5C95A-FBE7-874B-8E3C-B5FE2169AB81}" type="slidenum">
              <a:rPr lang="en-GB"/>
              <a:pPr/>
              <a:t>‹#›</a:t>
            </a:fld>
            <a:endParaRPr lang="en-GB"/>
          </a:p>
        </p:txBody>
      </p:sp>
    </p:spTree>
    <p:extLst>
      <p:ext uri="{BB962C8B-B14F-4D97-AF65-F5344CB8AC3E}">
        <p14:creationId xmlns:p14="http://schemas.microsoft.com/office/powerpoint/2010/main" val="82696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4772270C-7774-8440-AC56-228774869C1E}" type="slidenum">
              <a:rPr lang="en-GB"/>
              <a:pPr/>
              <a:t>‹#›</a:t>
            </a:fld>
            <a:endParaRPr lang="en-GB"/>
          </a:p>
        </p:txBody>
      </p:sp>
    </p:spTree>
    <p:extLst>
      <p:ext uri="{BB962C8B-B14F-4D97-AF65-F5344CB8AC3E}">
        <p14:creationId xmlns:p14="http://schemas.microsoft.com/office/powerpoint/2010/main" val="31627888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5AA1B70D-8528-5542-AE4C-8DEEFA24E2A0}" type="slidenum">
              <a:rPr lang="en-GB"/>
              <a:pPr/>
              <a:t>‹#›</a:t>
            </a:fld>
            <a:endParaRPr lang="en-GB"/>
          </a:p>
        </p:txBody>
      </p:sp>
    </p:spTree>
    <p:extLst>
      <p:ext uri="{BB962C8B-B14F-4D97-AF65-F5344CB8AC3E}">
        <p14:creationId xmlns:p14="http://schemas.microsoft.com/office/powerpoint/2010/main" val="3995024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4D481628-CFC3-CF4F-9D62-F235E6DC9FA2}" type="slidenum">
              <a:rPr lang="en-GB"/>
              <a:pPr/>
              <a:t>‹#›</a:t>
            </a:fld>
            <a:endParaRPr lang="en-GB"/>
          </a:p>
        </p:txBody>
      </p:sp>
    </p:spTree>
    <p:extLst>
      <p:ext uri="{BB962C8B-B14F-4D97-AF65-F5344CB8AC3E}">
        <p14:creationId xmlns:p14="http://schemas.microsoft.com/office/powerpoint/2010/main" val="16237900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6075" y="908050"/>
            <a:ext cx="2124075" cy="53181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323850" y="908050"/>
            <a:ext cx="6219825" cy="53181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366089F-523D-CB49-AD1A-CAB4F02F45BD}" type="slidenum">
              <a:rPr lang="en-GB"/>
              <a:pPr/>
              <a:t>‹#›</a:t>
            </a:fld>
            <a:endParaRPr lang="en-GB"/>
          </a:p>
        </p:txBody>
      </p:sp>
    </p:spTree>
    <p:extLst>
      <p:ext uri="{BB962C8B-B14F-4D97-AF65-F5344CB8AC3E}">
        <p14:creationId xmlns:p14="http://schemas.microsoft.com/office/powerpoint/2010/main" val="21188845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26966044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4187903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4019740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323850" y="1700213"/>
            <a:ext cx="417195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700213"/>
            <a:ext cx="417195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7887524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4012824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75F9BF29-A56D-3D44-81A7-40D39D89EB65}" type="slidenum">
              <a:rPr lang="en-GB"/>
              <a:pPr/>
              <a:t>‹#›</a:t>
            </a:fld>
            <a:endParaRPr lang="en-GB"/>
          </a:p>
        </p:txBody>
      </p:sp>
    </p:spTree>
    <p:extLst>
      <p:ext uri="{BB962C8B-B14F-4D97-AF65-F5344CB8AC3E}">
        <p14:creationId xmlns:p14="http://schemas.microsoft.com/office/powerpoint/2010/main" val="11920426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40501223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16699070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24772973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11496142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5185165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6075" y="908050"/>
            <a:ext cx="2124075" cy="53181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323850" y="908050"/>
            <a:ext cx="6219825" cy="53181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2156507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323850" y="1700213"/>
            <a:ext cx="41719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700213"/>
            <a:ext cx="41719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535E2CD2-C3DD-F242-A88C-9197C5EEE698}" type="slidenum">
              <a:rPr lang="en-GB"/>
              <a:pPr/>
              <a:t>‹#›</a:t>
            </a:fld>
            <a:endParaRPr lang="en-GB"/>
          </a:p>
        </p:txBody>
      </p:sp>
    </p:spTree>
    <p:extLst>
      <p:ext uri="{BB962C8B-B14F-4D97-AF65-F5344CB8AC3E}">
        <p14:creationId xmlns:p14="http://schemas.microsoft.com/office/powerpoint/2010/main" val="235851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BCB0939D-A5AE-0B4F-8BFE-BE8A469E2A82}" type="slidenum">
              <a:rPr lang="en-GB"/>
              <a:pPr/>
              <a:t>‹#›</a:t>
            </a:fld>
            <a:endParaRPr lang="en-GB"/>
          </a:p>
        </p:txBody>
      </p:sp>
    </p:spTree>
    <p:extLst>
      <p:ext uri="{BB962C8B-B14F-4D97-AF65-F5344CB8AC3E}">
        <p14:creationId xmlns:p14="http://schemas.microsoft.com/office/powerpoint/2010/main" val="676782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29204DA1-ED6E-B946-AA8A-CB8F6B983CA1}" type="slidenum">
              <a:rPr lang="en-GB"/>
              <a:pPr/>
              <a:t>‹#›</a:t>
            </a:fld>
            <a:endParaRPr lang="en-GB"/>
          </a:p>
        </p:txBody>
      </p:sp>
    </p:spTree>
    <p:extLst>
      <p:ext uri="{BB962C8B-B14F-4D97-AF65-F5344CB8AC3E}">
        <p14:creationId xmlns:p14="http://schemas.microsoft.com/office/powerpoint/2010/main" val="252995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8E4CBC0D-6AFA-D143-AE91-AC1BE3FD180B}" type="slidenum">
              <a:rPr lang="en-GB"/>
              <a:pPr/>
              <a:t>‹#›</a:t>
            </a:fld>
            <a:endParaRPr lang="en-GB"/>
          </a:p>
        </p:txBody>
      </p:sp>
    </p:spTree>
    <p:extLst>
      <p:ext uri="{BB962C8B-B14F-4D97-AF65-F5344CB8AC3E}">
        <p14:creationId xmlns:p14="http://schemas.microsoft.com/office/powerpoint/2010/main" val="1632234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D2A393BF-E6D0-2C45-A38E-6E2D4DF272DC}" type="slidenum">
              <a:rPr lang="en-GB"/>
              <a:pPr/>
              <a:t>‹#›</a:t>
            </a:fld>
            <a:endParaRPr lang="en-GB"/>
          </a:p>
        </p:txBody>
      </p:sp>
    </p:spTree>
    <p:extLst>
      <p:ext uri="{BB962C8B-B14F-4D97-AF65-F5344CB8AC3E}">
        <p14:creationId xmlns:p14="http://schemas.microsoft.com/office/powerpoint/2010/main" val="2321178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85E96B4C-DD7A-2848-A0AB-8F4604469CA9}" type="slidenum">
              <a:rPr lang="en-GB"/>
              <a:pPr/>
              <a:t>‹#›</a:t>
            </a:fld>
            <a:endParaRPr lang="en-GB"/>
          </a:p>
        </p:txBody>
      </p:sp>
    </p:spTree>
    <p:extLst>
      <p:ext uri="{BB962C8B-B14F-4D97-AF65-F5344CB8AC3E}">
        <p14:creationId xmlns:p14="http://schemas.microsoft.com/office/powerpoint/2010/main" val="7739413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79375" y="0"/>
            <a:ext cx="9223375" cy="38100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sz="2400">
              <a:latin typeface="Arial" charset="0"/>
            </a:endParaRPr>
          </a:p>
        </p:txBody>
      </p:sp>
      <p:sp>
        <p:nvSpPr>
          <p:cNvPr id="1033" name="Rectangle 9"/>
          <p:cNvSpPr>
            <a:spLocks noChangeArrowheads="1"/>
          </p:cNvSpPr>
          <p:nvPr/>
        </p:nvSpPr>
        <p:spPr bwMode="auto">
          <a:xfrm>
            <a:off x="-79375" y="3048000"/>
            <a:ext cx="9223375" cy="3810000"/>
          </a:xfrm>
          <a:prstGeom prst="rect">
            <a:avLst/>
          </a:prstGeom>
          <a:gradFill rotWithShape="0">
            <a:gsLst>
              <a:gs pos="0">
                <a:schemeClr val="bg1"/>
              </a:gs>
              <a:gs pos="100000">
                <a:srgbClr val="DCDEDE"/>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sp>
        <p:nvSpPr>
          <p:cNvPr id="1026" name="Rectangle 2"/>
          <p:cNvSpPr>
            <a:spLocks noGrp="1" noChangeArrowheads="1"/>
          </p:cNvSpPr>
          <p:nvPr>
            <p:ph type="title"/>
          </p:nvPr>
        </p:nvSpPr>
        <p:spPr bwMode="auto">
          <a:xfrm>
            <a:off x="323850" y="908050"/>
            <a:ext cx="8496300" cy="64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GB" smtClean="0"/>
              <a:t>Click to edit Master title style</a:t>
            </a:r>
            <a:endParaRPr lang="en-GB"/>
          </a:p>
        </p:txBody>
      </p:sp>
      <p:sp>
        <p:nvSpPr>
          <p:cNvPr id="1027" name="Rectangle 3"/>
          <p:cNvSpPr>
            <a:spLocks noGrp="1" noChangeArrowheads="1"/>
          </p:cNvSpPr>
          <p:nvPr>
            <p:ph type="body" idx="1"/>
          </p:nvPr>
        </p:nvSpPr>
        <p:spPr bwMode="auto">
          <a:xfrm>
            <a:off x="323850" y="1700213"/>
            <a:ext cx="84963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Arial" charset="0"/>
              </a:defRPr>
            </a:lvl1pPr>
          </a:lstStyle>
          <a:p>
            <a:endParaRPr lang="en-GB"/>
          </a:p>
        </p:txBody>
      </p:sp>
      <p:sp>
        <p:nvSpPr>
          <p:cNvPr id="1030" name="Rectangle 6"/>
          <p:cNvSpPr>
            <a:spLocks noGrp="1" noChangeArrowheads="1"/>
          </p:cNvSpPr>
          <p:nvPr>
            <p:ph type="sldNum" sz="quarter" idx="4"/>
          </p:nvPr>
        </p:nvSpPr>
        <p:spPr bwMode="auto">
          <a:xfrm>
            <a:off x="6877050" y="6308725"/>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0" bIns="45720" numCol="1" anchor="t" anchorCtr="0" compatLnSpc="1">
            <a:prstTxWarp prst="textNoShape">
              <a:avLst/>
            </a:prstTxWarp>
          </a:bodyPr>
          <a:lstStyle>
            <a:lvl1pPr algn="r">
              <a:defRPr sz="1400">
                <a:latin typeface="+mn-lt"/>
              </a:defRPr>
            </a:lvl1pPr>
          </a:lstStyle>
          <a:p>
            <a:fld id="{A9056C22-6BE6-7047-9386-F9B0CBCFCEB3}" type="slidenum">
              <a:rPr lang="en-GB"/>
              <a:pPr/>
              <a:t>‹#›</a:t>
            </a:fld>
            <a:endParaRPr lang="en-GB"/>
          </a:p>
        </p:txBody>
      </p:sp>
      <p:pic>
        <p:nvPicPr>
          <p:cNvPr id="1035" name="Picture 11" descr="electronic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88125" y="260350"/>
            <a:ext cx="2166938" cy="8636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85" r:id="rId12"/>
    <p:sldLayoutId id="2147483686" r:id="rId13"/>
  </p:sldLayoutIdLst>
  <p:hf hdr="0" ftr="0" dt="0"/>
  <p:txStyles>
    <p:title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2pPr>
      <a:lvl3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3pPr>
      <a:lvl4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4pPr>
      <a:lvl5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5pPr>
      <a:lvl6pPr marL="4572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6pPr>
      <a:lvl7pPr marL="9144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7pPr>
      <a:lvl8pPr marL="13716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8pPr>
      <a:lvl9pPr marL="18288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9pPr>
    </p:titleStyle>
    <p:bodyStyle>
      <a:lvl1pPr marL="342900" indent="-342900" algn="l" rtl="0" eaLnBrk="1" fontAlgn="base" hangingPunct="1">
        <a:spcBef>
          <a:spcPct val="0"/>
        </a:spcBef>
        <a:spcAft>
          <a:spcPct val="70000"/>
        </a:spcAft>
        <a:buChar char="•"/>
        <a:defRPr sz="2400">
          <a:solidFill>
            <a:schemeClr val="tx1"/>
          </a:solidFill>
          <a:latin typeface="+mn-lt"/>
          <a:ea typeface="+mn-ea"/>
          <a:cs typeface="+mn-cs"/>
        </a:defRPr>
      </a:lvl1pPr>
      <a:lvl2pPr marL="811213" indent="-288925" algn="l" rtl="0" eaLnBrk="1" fontAlgn="base" hangingPunct="1">
        <a:lnSpc>
          <a:spcPct val="90000"/>
        </a:lnSpc>
        <a:spcBef>
          <a:spcPct val="0"/>
        </a:spcBef>
        <a:spcAft>
          <a:spcPct val="50000"/>
        </a:spcAft>
        <a:buChar char="–"/>
        <a:defRPr sz="2400">
          <a:solidFill>
            <a:schemeClr val="tx1"/>
          </a:solidFill>
          <a:latin typeface="+mn-lt"/>
          <a:ea typeface="+mn-ea"/>
        </a:defRPr>
      </a:lvl2pPr>
      <a:lvl3pPr marL="1219200" indent="-228600" algn="l" rtl="0" eaLnBrk="1" fontAlgn="base" hangingPunct="1">
        <a:lnSpc>
          <a:spcPct val="90000"/>
        </a:lnSpc>
        <a:spcBef>
          <a:spcPct val="20000"/>
        </a:spcBef>
        <a:spcAft>
          <a:spcPct val="0"/>
        </a:spcAft>
        <a:buChar char="•"/>
        <a:defRPr sz="2400">
          <a:solidFill>
            <a:schemeClr val="tx1"/>
          </a:solidFill>
          <a:latin typeface="+mn-lt"/>
          <a:ea typeface="+mn-ea"/>
        </a:defRPr>
      </a:lvl3pPr>
      <a:lvl4pPr marL="1627188" indent="-228600" algn="l" rtl="0" eaLnBrk="1" fontAlgn="base" hangingPunct="1">
        <a:lnSpc>
          <a:spcPct val="90000"/>
        </a:lnSpc>
        <a:spcBef>
          <a:spcPct val="20000"/>
        </a:spcBef>
        <a:spcAft>
          <a:spcPct val="0"/>
        </a:spcAft>
        <a:buChar char="–"/>
        <a:defRPr sz="2400">
          <a:solidFill>
            <a:schemeClr val="tx1"/>
          </a:solidFill>
          <a:latin typeface="+mn-lt"/>
          <a:ea typeface="+mn-ea"/>
        </a:defRPr>
      </a:lvl4pPr>
      <a:lvl5pPr marL="2057400" indent="-228600" algn="l" rtl="0" eaLnBrk="1" fontAlgn="base" hangingPunct="1">
        <a:lnSpc>
          <a:spcPct val="90000"/>
        </a:lnSpc>
        <a:spcBef>
          <a:spcPct val="20000"/>
        </a:spcBef>
        <a:spcAft>
          <a:spcPct val="0"/>
        </a:spcAft>
        <a:buChar char="»"/>
        <a:defRPr sz="2400">
          <a:solidFill>
            <a:schemeClr val="tx1"/>
          </a:solidFill>
          <a:latin typeface="+mn-lt"/>
          <a:ea typeface="+mn-ea"/>
        </a:defRPr>
      </a:lvl5pPr>
      <a:lvl6pPr marL="2514600" indent="-228600" algn="l" rtl="0" eaLnBrk="1" fontAlgn="base" hangingPunct="1">
        <a:lnSpc>
          <a:spcPct val="90000"/>
        </a:lnSpc>
        <a:spcBef>
          <a:spcPct val="20000"/>
        </a:spcBef>
        <a:spcAft>
          <a:spcPct val="0"/>
        </a:spcAft>
        <a:buChar char="»"/>
        <a:defRPr sz="2400">
          <a:solidFill>
            <a:schemeClr val="tx1"/>
          </a:solidFill>
          <a:latin typeface="+mn-lt"/>
          <a:ea typeface="+mn-ea"/>
        </a:defRPr>
      </a:lvl6pPr>
      <a:lvl7pPr marL="2971800" indent="-228600" algn="l" rtl="0" eaLnBrk="1" fontAlgn="base" hangingPunct="1">
        <a:lnSpc>
          <a:spcPct val="90000"/>
        </a:lnSpc>
        <a:spcBef>
          <a:spcPct val="20000"/>
        </a:spcBef>
        <a:spcAft>
          <a:spcPct val="0"/>
        </a:spcAft>
        <a:buChar char="»"/>
        <a:defRPr sz="2400">
          <a:solidFill>
            <a:schemeClr val="tx1"/>
          </a:solidFill>
          <a:latin typeface="+mn-lt"/>
          <a:ea typeface="+mn-ea"/>
        </a:defRPr>
      </a:lvl7pPr>
      <a:lvl8pPr marL="3429000" indent="-228600" algn="l" rtl="0" eaLnBrk="1" fontAlgn="base" hangingPunct="1">
        <a:lnSpc>
          <a:spcPct val="90000"/>
        </a:lnSpc>
        <a:spcBef>
          <a:spcPct val="20000"/>
        </a:spcBef>
        <a:spcAft>
          <a:spcPct val="0"/>
        </a:spcAft>
        <a:buChar char="»"/>
        <a:defRPr sz="2400">
          <a:solidFill>
            <a:schemeClr val="tx1"/>
          </a:solidFill>
          <a:latin typeface="+mn-lt"/>
          <a:ea typeface="+mn-ea"/>
        </a:defRPr>
      </a:lvl8pPr>
      <a:lvl9pPr marL="3886200" indent="-228600" algn="l" rtl="0" eaLnBrk="1" fontAlgn="base" hangingPunct="1">
        <a:lnSpc>
          <a:spcPct val="90000"/>
        </a:lnSpc>
        <a:spcBef>
          <a:spcPct val="20000"/>
        </a:spcBef>
        <a:spcAft>
          <a:spcPct val="0"/>
        </a:spcAft>
        <a:buChar char="»"/>
        <a:defRPr sz="2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323850" y="908050"/>
            <a:ext cx="8496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ctr" anchorCtr="0" compatLnSpc="1">
            <a:prstTxWarp prst="textNoShape">
              <a:avLst/>
            </a:prstTxWarp>
          </a:bodyPr>
          <a:lstStyle/>
          <a:p>
            <a:pPr lvl="0"/>
            <a:r>
              <a:rPr lang="en-GB"/>
              <a:t>Click to edit Master title style</a:t>
            </a:r>
          </a:p>
        </p:txBody>
      </p:sp>
      <p:sp>
        <p:nvSpPr>
          <p:cNvPr id="11267" name="Rectangle 3"/>
          <p:cNvSpPr>
            <a:spLocks noGrp="1" noChangeArrowheads="1"/>
          </p:cNvSpPr>
          <p:nvPr>
            <p:ph type="body" idx="1"/>
          </p:nvPr>
        </p:nvSpPr>
        <p:spPr bwMode="auto">
          <a:xfrm>
            <a:off x="323850" y="1700213"/>
            <a:ext cx="84963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26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endParaRPr lang="en-GB"/>
          </a:p>
        </p:txBody>
      </p:sp>
      <p:sp>
        <p:nvSpPr>
          <p:cNvPr id="1126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Arial" charset="0"/>
              </a:defRPr>
            </a:lvl1pPr>
          </a:lstStyle>
          <a:p>
            <a:endParaRPr lang="en-GB"/>
          </a:p>
        </p:txBody>
      </p:sp>
      <p:sp>
        <p:nvSpPr>
          <p:cNvPr id="11270" name="Rectangle 6"/>
          <p:cNvSpPr>
            <a:spLocks noGrp="1" noChangeArrowheads="1"/>
          </p:cNvSpPr>
          <p:nvPr>
            <p:ph type="sldNum" sz="quarter" idx="4"/>
          </p:nvPr>
        </p:nvSpPr>
        <p:spPr bwMode="auto">
          <a:xfrm>
            <a:off x="6642100" y="63087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0" bIns="45720" numCol="1" anchor="t" anchorCtr="0" compatLnSpc="1">
            <a:prstTxWarp prst="textNoShape">
              <a:avLst/>
            </a:prstTxWarp>
          </a:bodyPr>
          <a:lstStyle>
            <a:lvl1pPr algn="r">
              <a:defRPr sz="1400">
                <a:latin typeface="+mn-lt"/>
              </a:defRPr>
            </a:lvl1pPr>
          </a:lstStyle>
          <a:p>
            <a:fld id="{3BD8989A-6175-FB4B-8F55-7836156C4FA0}" type="slidenum">
              <a:rPr lang="en-GB"/>
              <a:pPr/>
              <a:t>‹#›</a:t>
            </a:fld>
            <a:endParaRPr lang="en-GB"/>
          </a:p>
        </p:txBody>
      </p:sp>
      <p:pic>
        <p:nvPicPr>
          <p:cNvPr id="11276" name="Picture 12" descr="electronic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88125" y="260350"/>
            <a:ext cx="2166938" cy="8636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1"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p:titleStyle>
    <p:bodyStyle>
      <a:lvl1pPr marL="342900" indent="-342900" algn="l" rtl="0" fontAlgn="base">
        <a:spcBef>
          <a:spcPct val="0"/>
        </a:spcBef>
        <a:spcAft>
          <a:spcPct val="70000"/>
        </a:spcAft>
        <a:buChar char="•"/>
        <a:defRPr sz="2400">
          <a:solidFill>
            <a:schemeClr val="tx1"/>
          </a:solidFill>
          <a:latin typeface="+mn-lt"/>
          <a:ea typeface="+mn-ea"/>
          <a:cs typeface="+mn-cs"/>
        </a:defRPr>
      </a:lvl1pPr>
      <a:lvl2pPr marL="742950" indent="-285750" algn="l" rtl="0" fontAlgn="base">
        <a:lnSpc>
          <a:spcPct val="90000"/>
        </a:lnSpc>
        <a:spcBef>
          <a:spcPct val="0"/>
        </a:spcBef>
        <a:spcAft>
          <a:spcPct val="50000"/>
        </a:spcAft>
        <a:buChar char="–"/>
        <a:defRPr sz="2400">
          <a:solidFill>
            <a:schemeClr val="tx1"/>
          </a:solidFill>
          <a:latin typeface="+mn-lt"/>
          <a:ea typeface="+mn-ea"/>
        </a:defRPr>
      </a:lvl2pPr>
      <a:lvl3pPr marL="1143000" indent="-228600" algn="l" rtl="0" fontAlgn="base">
        <a:spcBef>
          <a:spcPct val="20000"/>
        </a:spcBef>
        <a:spcAft>
          <a:spcPct val="50000"/>
        </a:spcAft>
        <a:buChar char="•"/>
        <a:defRPr sz="2400">
          <a:solidFill>
            <a:schemeClr val="tx1"/>
          </a:solidFill>
          <a:latin typeface="+mn-lt"/>
          <a:ea typeface="+mn-ea"/>
        </a:defRPr>
      </a:lvl3pPr>
      <a:lvl4pPr marL="1600200" indent="-228600" algn="l" rtl="0" fontAlgn="base">
        <a:spcBef>
          <a:spcPct val="20000"/>
        </a:spcBef>
        <a:spcAft>
          <a:spcPct val="50000"/>
        </a:spcAft>
        <a:buChar char="–"/>
        <a:defRPr sz="2400">
          <a:solidFill>
            <a:schemeClr val="tx1"/>
          </a:solidFill>
          <a:latin typeface="+mn-lt"/>
          <a:ea typeface="+mn-ea"/>
        </a:defRPr>
      </a:lvl4pPr>
      <a:lvl5pPr marL="2057400" indent="-228600" algn="l" rtl="0" fontAlgn="base">
        <a:spcBef>
          <a:spcPct val="20000"/>
        </a:spcBef>
        <a:spcAft>
          <a:spcPct val="50000"/>
        </a:spcAft>
        <a:buChar char="»"/>
        <a:defRPr sz="2400">
          <a:solidFill>
            <a:schemeClr val="tx1"/>
          </a:solidFill>
          <a:latin typeface="+mn-lt"/>
          <a:ea typeface="+mn-ea"/>
        </a:defRPr>
      </a:lvl5pPr>
      <a:lvl6pPr marL="2514600" indent="-228600" algn="l" rtl="0" fontAlgn="base">
        <a:spcBef>
          <a:spcPct val="20000"/>
        </a:spcBef>
        <a:spcAft>
          <a:spcPct val="50000"/>
        </a:spcAft>
        <a:buChar char="»"/>
        <a:defRPr sz="2400">
          <a:solidFill>
            <a:schemeClr val="tx1"/>
          </a:solidFill>
          <a:latin typeface="+mn-lt"/>
          <a:ea typeface="+mn-ea"/>
        </a:defRPr>
      </a:lvl6pPr>
      <a:lvl7pPr marL="2971800" indent="-228600" algn="l" rtl="0" fontAlgn="base">
        <a:spcBef>
          <a:spcPct val="20000"/>
        </a:spcBef>
        <a:spcAft>
          <a:spcPct val="50000"/>
        </a:spcAft>
        <a:buChar char="»"/>
        <a:defRPr sz="2400">
          <a:solidFill>
            <a:schemeClr val="tx1"/>
          </a:solidFill>
          <a:latin typeface="+mn-lt"/>
          <a:ea typeface="+mn-ea"/>
        </a:defRPr>
      </a:lvl7pPr>
      <a:lvl8pPr marL="3429000" indent="-228600" algn="l" rtl="0" fontAlgn="base">
        <a:spcBef>
          <a:spcPct val="20000"/>
        </a:spcBef>
        <a:spcAft>
          <a:spcPct val="50000"/>
        </a:spcAft>
        <a:buChar char="»"/>
        <a:defRPr sz="2400">
          <a:solidFill>
            <a:schemeClr val="tx1"/>
          </a:solidFill>
          <a:latin typeface="+mn-lt"/>
          <a:ea typeface="+mn-ea"/>
        </a:defRPr>
      </a:lvl8pPr>
      <a:lvl9pPr marL="3886200" indent="-228600" algn="l" rtl="0" fontAlgn="base">
        <a:spcBef>
          <a:spcPct val="20000"/>
        </a:spcBef>
        <a:spcAft>
          <a:spcPct val="50000"/>
        </a:spcAft>
        <a:buChar char="»"/>
        <a:defRPr sz="2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xfrm>
            <a:off x="323850" y="908050"/>
            <a:ext cx="8496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ctr" anchorCtr="0" compatLnSpc="1">
            <a:prstTxWarp prst="textNoShape">
              <a:avLst/>
            </a:prstTxWarp>
          </a:bodyPr>
          <a:lstStyle/>
          <a:p>
            <a:pPr lvl="0"/>
            <a:r>
              <a:rPr lang="en-GB"/>
              <a:t>Click to edit Master title style</a:t>
            </a:r>
          </a:p>
        </p:txBody>
      </p:sp>
      <p:sp>
        <p:nvSpPr>
          <p:cNvPr id="95235" name="Rectangle 3"/>
          <p:cNvSpPr>
            <a:spLocks noGrp="1" noChangeArrowheads="1"/>
          </p:cNvSpPr>
          <p:nvPr>
            <p:ph type="body" idx="1"/>
          </p:nvPr>
        </p:nvSpPr>
        <p:spPr bwMode="auto">
          <a:xfrm>
            <a:off x="323850" y="1700213"/>
            <a:ext cx="84963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523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endParaRPr lang="en-GB"/>
          </a:p>
        </p:txBody>
      </p:sp>
      <p:sp>
        <p:nvSpPr>
          <p:cNvPr id="9523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Arial" charset="0"/>
              </a:defRPr>
            </a:lvl1pPr>
          </a:lstStyle>
          <a:p>
            <a:endParaRPr lang="en-GB"/>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p:titleStyle>
    <p:bodyStyle>
      <a:lvl1pPr marL="342900" indent="-342900" algn="l" rtl="0" fontAlgn="base">
        <a:spcBef>
          <a:spcPct val="0"/>
        </a:spcBef>
        <a:spcAft>
          <a:spcPct val="70000"/>
        </a:spcAft>
        <a:buChar char="•"/>
        <a:defRPr sz="2400">
          <a:solidFill>
            <a:schemeClr val="tx1"/>
          </a:solidFill>
          <a:latin typeface="+mn-lt"/>
          <a:ea typeface="+mn-ea"/>
          <a:cs typeface="+mn-cs"/>
        </a:defRPr>
      </a:lvl1pPr>
      <a:lvl2pPr marL="742950" indent="-285750" algn="l" rtl="0" fontAlgn="base">
        <a:lnSpc>
          <a:spcPct val="90000"/>
        </a:lnSpc>
        <a:spcBef>
          <a:spcPct val="0"/>
        </a:spcBef>
        <a:spcAft>
          <a:spcPct val="50000"/>
        </a:spcAft>
        <a:buChar char="–"/>
        <a:defRPr sz="2400">
          <a:solidFill>
            <a:schemeClr val="tx1"/>
          </a:solidFill>
          <a:latin typeface="+mn-lt"/>
          <a:ea typeface="+mn-ea"/>
        </a:defRPr>
      </a:lvl2pPr>
      <a:lvl3pPr marL="1143000" indent="-228600" algn="l" rtl="0" fontAlgn="base">
        <a:spcBef>
          <a:spcPct val="20000"/>
        </a:spcBef>
        <a:spcAft>
          <a:spcPct val="50000"/>
        </a:spcAft>
        <a:buChar char="•"/>
        <a:defRPr sz="2400">
          <a:solidFill>
            <a:schemeClr val="tx1"/>
          </a:solidFill>
          <a:latin typeface="+mn-lt"/>
          <a:ea typeface="+mn-ea"/>
        </a:defRPr>
      </a:lvl3pPr>
      <a:lvl4pPr marL="1600200" indent="-228600" algn="l" rtl="0" fontAlgn="base">
        <a:spcBef>
          <a:spcPct val="20000"/>
        </a:spcBef>
        <a:spcAft>
          <a:spcPct val="50000"/>
        </a:spcAft>
        <a:buChar char="–"/>
        <a:defRPr sz="2400">
          <a:solidFill>
            <a:schemeClr val="tx1"/>
          </a:solidFill>
          <a:latin typeface="+mn-lt"/>
          <a:ea typeface="+mn-ea"/>
        </a:defRPr>
      </a:lvl4pPr>
      <a:lvl5pPr marL="2057400" indent="-228600" algn="l" rtl="0" fontAlgn="base">
        <a:spcBef>
          <a:spcPct val="20000"/>
        </a:spcBef>
        <a:spcAft>
          <a:spcPct val="50000"/>
        </a:spcAft>
        <a:buChar char="»"/>
        <a:defRPr sz="2400">
          <a:solidFill>
            <a:schemeClr val="tx1"/>
          </a:solidFill>
          <a:latin typeface="+mn-lt"/>
          <a:ea typeface="+mn-ea"/>
        </a:defRPr>
      </a:lvl5pPr>
      <a:lvl6pPr marL="2514600" indent="-228600" algn="l" rtl="0" fontAlgn="base">
        <a:spcBef>
          <a:spcPct val="20000"/>
        </a:spcBef>
        <a:spcAft>
          <a:spcPct val="50000"/>
        </a:spcAft>
        <a:buChar char="»"/>
        <a:defRPr sz="2400">
          <a:solidFill>
            <a:schemeClr val="tx1"/>
          </a:solidFill>
          <a:latin typeface="+mn-lt"/>
          <a:ea typeface="+mn-ea"/>
        </a:defRPr>
      </a:lvl6pPr>
      <a:lvl7pPr marL="2971800" indent="-228600" algn="l" rtl="0" fontAlgn="base">
        <a:spcBef>
          <a:spcPct val="20000"/>
        </a:spcBef>
        <a:spcAft>
          <a:spcPct val="50000"/>
        </a:spcAft>
        <a:buChar char="»"/>
        <a:defRPr sz="2400">
          <a:solidFill>
            <a:schemeClr val="tx1"/>
          </a:solidFill>
          <a:latin typeface="+mn-lt"/>
          <a:ea typeface="+mn-ea"/>
        </a:defRPr>
      </a:lvl7pPr>
      <a:lvl8pPr marL="3429000" indent="-228600" algn="l" rtl="0" fontAlgn="base">
        <a:spcBef>
          <a:spcPct val="20000"/>
        </a:spcBef>
        <a:spcAft>
          <a:spcPct val="50000"/>
        </a:spcAft>
        <a:buChar char="»"/>
        <a:defRPr sz="2400">
          <a:solidFill>
            <a:schemeClr val="tx1"/>
          </a:solidFill>
          <a:latin typeface="+mn-lt"/>
          <a:ea typeface="+mn-ea"/>
        </a:defRPr>
      </a:lvl8pPr>
      <a:lvl9pPr marL="3886200" indent="-228600" algn="l" rtl="0" fontAlgn="base">
        <a:spcBef>
          <a:spcPct val="20000"/>
        </a:spcBef>
        <a:spcAft>
          <a:spcPct val="50000"/>
        </a:spcAft>
        <a:buChar char="»"/>
        <a:defRPr sz="2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package" Target="../embeddings/Microsoft_Word_Document1.docx"/><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10.png"/><Relationship Id="rId1" Type="http://schemas.openxmlformats.org/officeDocument/2006/relationships/vmlDrawing" Target="../drawings/vmlDrawing2.vml"/><Relationship Id="rId2"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3.docx"/><Relationship Id="rId4" Type="http://schemas.openxmlformats.org/officeDocument/2006/relationships/image" Target="../media/image11.png"/><Relationship Id="rId1" Type="http://schemas.openxmlformats.org/officeDocument/2006/relationships/vmlDrawing" Target="../drawings/vmlDrawing3.vml"/><Relationship Id="rId2"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4.docx"/><Relationship Id="rId4" Type="http://schemas.openxmlformats.org/officeDocument/2006/relationships/image" Target="../media/image12.png"/><Relationship Id="rId1" Type="http://schemas.openxmlformats.org/officeDocument/2006/relationships/vmlDrawing" Target="../drawings/vmlDrawing4.vml"/><Relationship Id="rId2"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5.docx"/><Relationship Id="rId4" Type="http://schemas.openxmlformats.org/officeDocument/2006/relationships/image" Target="../media/image13.png"/><Relationship Id="rId1" Type="http://schemas.openxmlformats.org/officeDocument/2006/relationships/vmlDrawing" Target="../drawings/vmlDrawing5.vml"/><Relationship Id="rId2"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Word_Document6.docx"/><Relationship Id="rId4" Type="http://schemas.openxmlformats.org/officeDocument/2006/relationships/image" Target="../media/image14.png"/><Relationship Id="rId1" Type="http://schemas.openxmlformats.org/officeDocument/2006/relationships/vmlDrawing" Target="../drawings/vmlDrawing6.vml"/><Relationship Id="rId2"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ecure.ecs.soton.ac.uk/kb/entry/35/" TargetMode="Externa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7.docx"/><Relationship Id="rId4" Type="http://schemas.openxmlformats.org/officeDocument/2006/relationships/image" Target="../media/image15.png"/><Relationship Id="rId1" Type="http://schemas.openxmlformats.org/officeDocument/2006/relationships/vmlDrawing" Target="../drawings/vmlDrawing7.vml"/><Relationship Id="rId2"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Word_Document8.docx"/><Relationship Id="rId4" Type="http://schemas.openxmlformats.org/officeDocument/2006/relationships/image" Target="../media/image17.png"/><Relationship Id="rId5" Type="http://schemas.openxmlformats.org/officeDocument/2006/relationships/package" Target="../embeddings/Microsoft_Word_Document9.docx"/><Relationship Id="rId6" Type="http://schemas.openxmlformats.org/officeDocument/2006/relationships/image" Target="../media/image18.png"/><Relationship Id="rId1" Type="http://schemas.openxmlformats.org/officeDocument/2006/relationships/vmlDrawing" Target="../drawings/vmlDrawing8.vml"/><Relationship Id="rId2"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10.docx"/><Relationship Id="rId4" Type="http://schemas.openxmlformats.org/officeDocument/2006/relationships/image" Target="../media/image19.png"/><Relationship Id="rId1" Type="http://schemas.openxmlformats.org/officeDocument/2006/relationships/vmlDrawing" Target="../drawings/vmlDrawing9.vml"/><Relationship Id="rId2"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11.docx"/><Relationship Id="rId4" Type="http://schemas.openxmlformats.org/officeDocument/2006/relationships/image" Target="../media/image21.png"/><Relationship Id="rId1" Type="http://schemas.openxmlformats.org/officeDocument/2006/relationships/vmlDrawing" Target="../drawings/vmlDrawing10.vml"/><Relationship Id="rId2"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ecure.ecs.soton.ac.uk/notes/elec2032/D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 name="Rectangle 24"/>
          <p:cNvSpPr>
            <a:spLocks noGrp="1" noChangeArrowheads="1"/>
          </p:cNvSpPr>
          <p:nvPr>
            <p:ph type="subTitle" idx="1"/>
          </p:nvPr>
        </p:nvSpPr>
        <p:spPr>
          <a:xfrm>
            <a:off x="323528" y="2924944"/>
            <a:ext cx="7981950" cy="720080"/>
          </a:xfrm>
        </p:spPr>
        <p:txBody>
          <a:bodyPr/>
          <a:lstStyle/>
          <a:p>
            <a:pPr eaLnBrk="0" hangingPunct="0">
              <a:lnSpc>
                <a:spcPts val="4100"/>
              </a:lnSpc>
            </a:pPr>
            <a:r>
              <a:rPr lang="en-GB" dirty="0" smtClean="0">
                <a:solidFill>
                  <a:srgbClr val="B2D5D5"/>
                </a:solidFill>
              </a:rPr>
              <a:t>D4 System Design Exercise 2014</a:t>
            </a:r>
            <a:endParaRPr lang="en-GB" dirty="0"/>
          </a:p>
        </p:txBody>
      </p:sp>
      <p:grpSp>
        <p:nvGrpSpPr>
          <p:cNvPr id="6" name="Group 5"/>
          <p:cNvGrpSpPr/>
          <p:nvPr/>
        </p:nvGrpSpPr>
        <p:grpSpPr>
          <a:xfrm>
            <a:off x="1331640" y="4869160"/>
            <a:ext cx="6336704" cy="1800200"/>
            <a:chOff x="1331640" y="4869160"/>
            <a:chExt cx="6336704" cy="1800200"/>
          </a:xfrm>
        </p:grpSpPr>
        <p:sp>
          <p:nvSpPr>
            <p:cNvPr id="4" name="Rectangle 3"/>
            <p:cNvSpPr/>
            <p:nvPr/>
          </p:nvSpPr>
          <p:spPr bwMode="auto">
            <a:xfrm>
              <a:off x="1331640" y="4869160"/>
              <a:ext cx="6336704" cy="18002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Sans" charset="0"/>
                <a:ea typeface="ＭＳ Ｐゴシック" charset="0"/>
                <a:cs typeface="ＭＳ Ｐゴシック"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808739079"/>
                </p:ext>
              </p:extLst>
            </p:nvPr>
          </p:nvGraphicFramePr>
          <p:xfrm>
            <a:off x="1403648" y="4869160"/>
            <a:ext cx="6184900" cy="1257300"/>
          </p:xfrm>
          <a:graphic>
            <a:graphicData uri="http://schemas.openxmlformats.org/presentationml/2006/ole">
              <mc:AlternateContent xmlns:mc="http://schemas.openxmlformats.org/markup-compatibility/2006">
                <mc:Choice xmlns:v="urn:schemas-microsoft-com:vml" Requires="v">
                  <p:oleObj spid="_x0000_s2082" name="Document" r:id="rId4" imgW="6184900" imgH="1257300" progId="Word.Document.12">
                    <p:embed/>
                  </p:oleObj>
                </mc:Choice>
                <mc:Fallback>
                  <p:oleObj name="Document" r:id="rId4" imgW="6184900" imgH="1257300" progId="Word.Document.12">
                    <p:embed/>
                    <p:pic>
                      <p:nvPicPr>
                        <p:cNvPr id="0" name=""/>
                        <p:cNvPicPr/>
                        <p:nvPr/>
                      </p:nvPicPr>
                      <p:blipFill>
                        <a:blip r:embed="rId5"/>
                        <a:stretch>
                          <a:fillRect/>
                        </a:stretch>
                      </p:blipFill>
                      <p:spPr>
                        <a:xfrm>
                          <a:off x="1403648" y="4869160"/>
                          <a:ext cx="6184900" cy="1257300"/>
                        </a:xfrm>
                        <a:prstGeom prst="rect">
                          <a:avLst/>
                        </a:prstGeom>
                      </p:spPr>
                    </p:pic>
                  </p:oleObj>
                </mc:Fallback>
              </mc:AlternateContent>
            </a:graphicData>
          </a:graphic>
        </p:graphicFrame>
        <p:pic>
          <p:nvPicPr>
            <p:cNvPr id="5" name="Picture 4" descr="D:\Users\JNHodgson\Pictures\a.png"/>
            <p:cNvPicPr/>
            <p:nvPr/>
          </p:nvPicPr>
          <p:blipFill>
            <a:blip r:embed="rId6">
              <a:extLst>
                <a:ext uri="{28A0092B-C50C-407E-A947-70E740481C1C}">
                  <a14:useLocalDpi xmlns:a14="http://schemas.microsoft.com/office/drawing/2010/main" val="0"/>
                </a:ext>
              </a:extLst>
            </a:blip>
            <a:srcRect/>
            <a:stretch>
              <a:fillRect/>
            </a:stretch>
          </p:blipFill>
          <p:spPr bwMode="auto">
            <a:xfrm>
              <a:off x="1403648" y="6237312"/>
              <a:ext cx="6193790" cy="353695"/>
            </a:xfrm>
            <a:prstGeom prst="rect">
              <a:avLst/>
            </a:prstGeom>
            <a:noFill/>
            <a:ln>
              <a:noFill/>
            </a:ln>
          </p:spPr>
        </p:pic>
      </p:grpSp>
      <p:sp>
        <p:nvSpPr>
          <p:cNvPr id="2071" name="Rectangle 23"/>
          <p:cNvSpPr>
            <a:spLocks noGrp="1" noChangeArrowheads="1"/>
          </p:cNvSpPr>
          <p:nvPr>
            <p:ph type="ctrTitle"/>
          </p:nvPr>
        </p:nvSpPr>
        <p:spPr>
          <a:xfrm>
            <a:off x="323528" y="1700809"/>
            <a:ext cx="8496300" cy="1152128"/>
          </a:xfrm>
        </p:spPr>
        <p:txBody>
          <a:bodyPr/>
          <a:lstStyle/>
          <a:p>
            <a:r>
              <a:rPr lang="en-GB" sz="6900" dirty="0" smtClean="0"/>
              <a:t>BOOMBASTIC</a:t>
            </a:r>
            <a:endParaRPr lang="en-GB" sz="69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F5C95A-FBE7-874B-8E3C-B5FE2169AB81}" type="slidenum">
              <a:rPr lang="en-GB" smtClean="0"/>
              <a:pPr/>
              <a:t>10</a:t>
            </a:fld>
            <a:endParaRPr lang="en-GB"/>
          </a:p>
        </p:txBody>
      </p:sp>
      <p:sp>
        <p:nvSpPr>
          <p:cNvPr id="3" name="Title 1"/>
          <p:cNvSpPr txBox="1">
            <a:spLocks/>
          </p:cNvSpPr>
          <p:nvPr/>
        </p:nvSpPr>
        <p:spPr>
          <a:xfrm>
            <a:off x="323850" y="1179513"/>
            <a:ext cx="8591550" cy="649287"/>
          </a:xfrm>
          <a:prstGeom prst="rect">
            <a:avLst/>
          </a:prstGeom>
        </p:spPr>
        <p:txBody>
          <a:bodyPr/>
          <a:lst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a:lstStyle>
          <a:p>
            <a:pPr>
              <a:defRPr/>
            </a:pPr>
            <a:r>
              <a:rPr lang="en-GB" sz="3200" b="1" smtClean="0">
                <a:solidFill>
                  <a:schemeClr val="bg2">
                    <a:lumMod val="50000"/>
                  </a:schemeClr>
                </a:solidFill>
                <a:latin typeface="Cambria" pitchFamily="18" charset="0"/>
              </a:rPr>
              <a:t>Week 0: Introduction</a:t>
            </a:r>
            <a:r>
              <a:rPr lang="en-US" sz="3600" b="1" smtClean="0">
                <a:solidFill>
                  <a:schemeClr val="bg2">
                    <a:lumMod val="50000"/>
                  </a:schemeClr>
                </a:solidFill>
                <a:latin typeface="Cambria" pitchFamily="18" charset="0"/>
              </a:rPr>
              <a:t/>
            </a:r>
            <a:br>
              <a:rPr lang="en-US" sz="3600" b="1" smtClean="0">
                <a:solidFill>
                  <a:schemeClr val="bg2">
                    <a:lumMod val="50000"/>
                  </a:schemeClr>
                </a:solidFill>
                <a:latin typeface="Cambria" pitchFamily="18" charset="0"/>
              </a:rPr>
            </a:br>
            <a:endParaRPr lang="en-US" dirty="0">
              <a:solidFill>
                <a:schemeClr val="bg2">
                  <a:lumMod val="50000"/>
                </a:schemeClr>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436455019"/>
              </p:ext>
            </p:extLst>
          </p:nvPr>
        </p:nvGraphicFramePr>
        <p:xfrm>
          <a:off x="1259632" y="2996952"/>
          <a:ext cx="6838178" cy="1712970"/>
        </p:xfrm>
        <a:graphic>
          <a:graphicData uri="http://schemas.openxmlformats.org/presentationml/2006/ole">
            <mc:AlternateContent xmlns:mc="http://schemas.openxmlformats.org/markup-compatibility/2006">
              <mc:Choice xmlns:v="urn:schemas-microsoft-com:vml" Requires="v">
                <p:oleObj spid="_x0000_s140291" name="Document" r:id="rId3" imgW="6337300" imgH="1587500" progId="Word.Document.12">
                  <p:embed/>
                </p:oleObj>
              </mc:Choice>
              <mc:Fallback>
                <p:oleObj name="Document" r:id="rId3" imgW="6337300" imgH="1587500" progId="Word.Document.12">
                  <p:embed/>
                  <p:pic>
                    <p:nvPicPr>
                      <p:cNvPr id="0" name=""/>
                      <p:cNvPicPr/>
                      <p:nvPr/>
                    </p:nvPicPr>
                    <p:blipFill>
                      <a:blip r:embed="rId4"/>
                      <a:stretch>
                        <a:fillRect/>
                      </a:stretch>
                    </p:blipFill>
                    <p:spPr>
                      <a:xfrm>
                        <a:off x="1259632" y="2996952"/>
                        <a:ext cx="6838178" cy="1712970"/>
                      </a:xfrm>
                      <a:prstGeom prst="rect">
                        <a:avLst/>
                      </a:prstGeom>
                    </p:spPr>
                  </p:pic>
                </p:oleObj>
              </mc:Fallback>
            </mc:AlternateContent>
          </a:graphicData>
        </a:graphic>
      </p:graphicFrame>
    </p:spTree>
    <p:extLst>
      <p:ext uri="{BB962C8B-B14F-4D97-AF65-F5344CB8AC3E}">
        <p14:creationId xmlns:p14="http://schemas.microsoft.com/office/powerpoint/2010/main" val="41527178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F5C95A-FBE7-874B-8E3C-B5FE2169AB81}" type="slidenum">
              <a:rPr lang="en-GB" smtClean="0"/>
              <a:pPr/>
              <a:t>11</a:t>
            </a:fld>
            <a:endParaRPr lang="en-GB"/>
          </a:p>
        </p:txBody>
      </p:sp>
      <p:sp>
        <p:nvSpPr>
          <p:cNvPr id="3" name="Title 1"/>
          <p:cNvSpPr txBox="1">
            <a:spLocks/>
          </p:cNvSpPr>
          <p:nvPr/>
        </p:nvSpPr>
        <p:spPr>
          <a:xfrm>
            <a:off x="304800" y="304800"/>
            <a:ext cx="8591550" cy="649287"/>
          </a:xfrm>
          <a:prstGeom prst="rect">
            <a:avLst/>
          </a:prstGeom>
        </p:spPr>
        <p:txBody>
          <a:bodyPr/>
          <a:lst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a:lstStyle>
          <a:p>
            <a:pPr>
              <a:defRPr/>
            </a:pPr>
            <a:r>
              <a:rPr lang="en-GB" sz="3200" b="1" smtClean="0">
                <a:solidFill>
                  <a:schemeClr val="bg2">
                    <a:lumMod val="50000"/>
                  </a:schemeClr>
                </a:solidFill>
                <a:latin typeface="Cambria" pitchFamily="18" charset="0"/>
              </a:rPr>
              <a:t>Week 1: Design and simulation</a:t>
            </a:r>
            <a:r>
              <a:rPr lang="en-US" sz="3600" b="1" smtClean="0">
                <a:solidFill>
                  <a:schemeClr val="bg2">
                    <a:lumMod val="50000"/>
                  </a:schemeClr>
                </a:solidFill>
                <a:latin typeface="Cambria" pitchFamily="18" charset="0"/>
              </a:rPr>
              <a:t/>
            </a:r>
            <a:br>
              <a:rPr lang="en-US" sz="3600" b="1" smtClean="0">
                <a:solidFill>
                  <a:schemeClr val="bg2">
                    <a:lumMod val="50000"/>
                  </a:schemeClr>
                </a:solidFill>
                <a:latin typeface="Cambria" pitchFamily="18" charset="0"/>
              </a:rPr>
            </a:br>
            <a:endParaRPr lang="en-US" dirty="0">
              <a:solidFill>
                <a:schemeClr val="bg2">
                  <a:lumMod val="50000"/>
                </a:schemeClr>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796068277"/>
              </p:ext>
            </p:extLst>
          </p:nvPr>
        </p:nvGraphicFramePr>
        <p:xfrm>
          <a:off x="1043608" y="1236904"/>
          <a:ext cx="6840760" cy="5648082"/>
        </p:xfrm>
        <a:graphic>
          <a:graphicData uri="http://schemas.openxmlformats.org/presentationml/2006/ole">
            <mc:AlternateContent xmlns:mc="http://schemas.openxmlformats.org/markup-compatibility/2006">
              <mc:Choice xmlns:v="urn:schemas-microsoft-com:vml" Requires="v">
                <p:oleObj spid="_x0000_s141315" name="Document" r:id="rId3" imgW="6337300" imgH="5232400" progId="Word.Document.12">
                  <p:embed/>
                </p:oleObj>
              </mc:Choice>
              <mc:Fallback>
                <p:oleObj name="Document" r:id="rId3" imgW="6337300" imgH="5232400" progId="Word.Document.12">
                  <p:embed/>
                  <p:pic>
                    <p:nvPicPr>
                      <p:cNvPr id="0" name=""/>
                      <p:cNvPicPr/>
                      <p:nvPr/>
                    </p:nvPicPr>
                    <p:blipFill>
                      <a:blip r:embed="rId4"/>
                      <a:stretch>
                        <a:fillRect/>
                      </a:stretch>
                    </p:blipFill>
                    <p:spPr>
                      <a:xfrm>
                        <a:off x="1043608" y="1236904"/>
                        <a:ext cx="6840760" cy="5648082"/>
                      </a:xfrm>
                      <a:prstGeom prst="rect">
                        <a:avLst/>
                      </a:prstGeom>
                    </p:spPr>
                  </p:pic>
                </p:oleObj>
              </mc:Fallback>
            </mc:AlternateContent>
          </a:graphicData>
        </a:graphic>
      </p:graphicFrame>
    </p:spTree>
    <p:extLst>
      <p:ext uri="{BB962C8B-B14F-4D97-AF65-F5344CB8AC3E}">
        <p14:creationId xmlns:p14="http://schemas.microsoft.com/office/powerpoint/2010/main" val="155086329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F5C95A-FBE7-874B-8E3C-B5FE2169AB81}" type="slidenum">
              <a:rPr lang="en-GB" smtClean="0"/>
              <a:pPr/>
              <a:t>12</a:t>
            </a:fld>
            <a:endParaRPr lang="en-GB"/>
          </a:p>
        </p:txBody>
      </p:sp>
      <p:sp>
        <p:nvSpPr>
          <p:cNvPr id="3" name="Title 1"/>
          <p:cNvSpPr txBox="1">
            <a:spLocks/>
          </p:cNvSpPr>
          <p:nvPr/>
        </p:nvSpPr>
        <p:spPr>
          <a:xfrm>
            <a:off x="171450" y="1103313"/>
            <a:ext cx="8591550" cy="649287"/>
          </a:xfrm>
          <a:prstGeom prst="rect">
            <a:avLst/>
          </a:prstGeom>
        </p:spPr>
        <p:txBody>
          <a:bodyPr/>
          <a:lst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a:lstStyle>
          <a:p>
            <a:pPr>
              <a:defRPr/>
            </a:pPr>
            <a:r>
              <a:rPr lang="en-GB" sz="3200" b="1" smtClean="0">
                <a:solidFill>
                  <a:schemeClr val="bg2">
                    <a:lumMod val="50000"/>
                  </a:schemeClr>
                </a:solidFill>
                <a:latin typeface="Cambria" pitchFamily="18" charset="0"/>
                <a:ea typeface="Times New Roman"/>
                <a:cs typeface="Times New Roman"/>
              </a:rPr>
              <a:t>Week 2: Prototyping and construction</a:t>
            </a:r>
            <a:endParaRPr lang="en-US" b="1" dirty="0">
              <a:solidFill>
                <a:schemeClr val="bg2">
                  <a:lumMod val="50000"/>
                </a:schemeClr>
              </a:solidFill>
              <a:latin typeface="Cambria" pitchFamily="18" charset="0"/>
            </a:endParaRPr>
          </a:p>
        </p:txBody>
      </p:sp>
      <p:sp>
        <p:nvSpPr>
          <p:cNvPr id="4" name="Rectangle 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t/>
            </a:r>
            <a:br>
              <a:rPr lang="en-US"/>
            </a:br>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148843840"/>
              </p:ext>
            </p:extLst>
          </p:nvPr>
        </p:nvGraphicFramePr>
        <p:xfrm>
          <a:off x="1115616" y="2132856"/>
          <a:ext cx="6841058" cy="3879798"/>
        </p:xfrm>
        <a:graphic>
          <a:graphicData uri="http://schemas.openxmlformats.org/presentationml/2006/ole">
            <mc:AlternateContent xmlns:mc="http://schemas.openxmlformats.org/markup-compatibility/2006">
              <mc:Choice xmlns:v="urn:schemas-microsoft-com:vml" Requires="v">
                <p:oleObj spid="_x0000_s142339" name="Document" r:id="rId3" imgW="6337300" imgH="3594100" progId="Word.Document.12">
                  <p:embed/>
                </p:oleObj>
              </mc:Choice>
              <mc:Fallback>
                <p:oleObj name="Document" r:id="rId3" imgW="6337300" imgH="3594100" progId="Word.Document.12">
                  <p:embed/>
                  <p:pic>
                    <p:nvPicPr>
                      <p:cNvPr id="0" name=""/>
                      <p:cNvPicPr/>
                      <p:nvPr/>
                    </p:nvPicPr>
                    <p:blipFill>
                      <a:blip r:embed="rId4"/>
                      <a:stretch>
                        <a:fillRect/>
                      </a:stretch>
                    </p:blipFill>
                    <p:spPr>
                      <a:xfrm>
                        <a:off x="1115616" y="2132856"/>
                        <a:ext cx="6841058" cy="3879798"/>
                      </a:xfrm>
                      <a:prstGeom prst="rect">
                        <a:avLst/>
                      </a:prstGeom>
                    </p:spPr>
                  </p:pic>
                </p:oleObj>
              </mc:Fallback>
            </mc:AlternateContent>
          </a:graphicData>
        </a:graphic>
      </p:graphicFrame>
    </p:spTree>
    <p:extLst>
      <p:ext uri="{BB962C8B-B14F-4D97-AF65-F5344CB8AC3E}">
        <p14:creationId xmlns:p14="http://schemas.microsoft.com/office/powerpoint/2010/main" val="20555943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F5C95A-FBE7-874B-8E3C-B5FE2169AB81}" type="slidenum">
              <a:rPr lang="en-GB" smtClean="0"/>
              <a:pPr/>
              <a:t>13</a:t>
            </a:fld>
            <a:endParaRPr lang="en-GB"/>
          </a:p>
        </p:txBody>
      </p:sp>
      <p:sp>
        <p:nvSpPr>
          <p:cNvPr id="3" name="Title 1"/>
          <p:cNvSpPr txBox="1">
            <a:spLocks/>
          </p:cNvSpPr>
          <p:nvPr/>
        </p:nvSpPr>
        <p:spPr>
          <a:xfrm>
            <a:off x="323850" y="76200"/>
            <a:ext cx="8591550" cy="649287"/>
          </a:xfrm>
          <a:prstGeom prst="rect">
            <a:avLst/>
          </a:prstGeom>
        </p:spPr>
        <p:txBody>
          <a:bodyPr/>
          <a:lst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a:lstStyle>
          <a:p>
            <a:pPr>
              <a:defRPr/>
            </a:pPr>
            <a:r>
              <a:rPr lang="en-GB" sz="3200" b="1" smtClean="0">
                <a:solidFill>
                  <a:srgbClr val="365F91"/>
                </a:solidFill>
                <a:latin typeface="Cambria" pitchFamily="18" charset="0"/>
              </a:rPr>
              <a:t>Week 3</a:t>
            </a:r>
            <a:r>
              <a:rPr lang="en-GB" sz="3200" b="1" smtClean="0">
                <a:solidFill>
                  <a:schemeClr val="bg2">
                    <a:lumMod val="50000"/>
                  </a:schemeClr>
                </a:solidFill>
                <a:latin typeface="Cambria" pitchFamily="18" charset="0"/>
              </a:rPr>
              <a:t>: Final assembly, </a:t>
            </a:r>
            <a:br>
              <a:rPr lang="en-GB" sz="3200" b="1" smtClean="0">
                <a:solidFill>
                  <a:schemeClr val="bg2">
                    <a:lumMod val="50000"/>
                  </a:schemeClr>
                </a:solidFill>
                <a:latin typeface="Cambria" pitchFamily="18" charset="0"/>
              </a:rPr>
            </a:br>
            <a:r>
              <a:rPr lang="en-GB" sz="3200" b="1" smtClean="0">
                <a:solidFill>
                  <a:schemeClr val="bg2">
                    <a:lumMod val="50000"/>
                  </a:schemeClr>
                </a:solidFill>
                <a:latin typeface="Cambria" pitchFamily="18" charset="0"/>
              </a:rPr>
              <a:t>evaluation, and report production </a:t>
            </a:r>
            <a:r>
              <a:rPr lang="en-US" sz="3600" b="1" smtClean="0">
                <a:solidFill>
                  <a:srgbClr val="365F91"/>
                </a:solidFill>
                <a:latin typeface="Cambria" pitchFamily="18" charset="0"/>
              </a:rPr>
              <a:t/>
            </a:r>
            <a:br>
              <a:rPr lang="en-US" sz="3600" b="1" smtClean="0">
                <a:solidFill>
                  <a:srgbClr val="365F91"/>
                </a:solidFill>
                <a:latin typeface="Cambria" pitchFamily="18" charset="0"/>
              </a:rPr>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289724497"/>
              </p:ext>
            </p:extLst>
          </p:nvPr>
        </p:nvGraphicFramePr>
        <p:xfrm>
          <a:off x="1043608" y="1268760"/>
          <a:ext cx="6841356" cy="5346952"/>
        </p:xfrm>
        <a:graphic>
          <a:graphicData uri="http://schemas.openxmlformats.org/presentationml/2006/ole">
            <mc:AlternateContent xmlns:mc="http://schemas.openxmlformats.org/markup-compatibility/2006">
              <mc:Choice xmlns:v="urn:schemas-microsoft-com:vml" Requires="v">
                <p:oleObj spid="_x0000_s143363" name="Document" r:id="rId3" imgW="6337300" imgH="4953000" progId="Word.Document.12">
                  <p:embed/>
                </p:oleObj>
              </mc:Choice>
              <mc:Fallback>
                <p:oleObj name="Document" r:id="rId3" imgW="6337300" imgH="4953000" progId="Word.Document.12">
                  <p:embed/>
                  <p:pic>
                    <p:nvPicPr>
                      <p:cNvPr id="0" name=""/>
                      <p:cNvPicPr/>
                      <p:nvPr/>
                    </p:nvPicPr>
                    <p:blipFill>
                      <a:blip r:embed="rId4"/>
                      <a:stretch>
                        <a:fillRect/>
                      </a:stretch>
                    </p:blipFill>
                    <p:spPr>
                      <a:xfrm>
                        <a:off x="1043608" y="1268760"/>
                        <a:ext cx="6841356" cy="5346952"/>
                      </a:xfrm>
                      <a:prstGeom prst="rect">
                        <a:avLst/>
                      </a:prstGeom>
                    </p:spPr>
                  </p:pic>
                </p:oleObj>
              </mc:Fallback>
            </mc:AlternateContent>
          </a:graphicData>
        </a:graphic>
      </p:graphicFrame>
    </p:spTree>
    <p:extLst>
      <p:ext uri="{BB962C8B-B14F-4D97-AF65-F5344CB8AC3E}">
        <p14:creationId xmlns:p14="http://schemas.microsoft.com/office/powerpoint/2010/main" val="27180538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F5C95A-FBE7-874B-8E3C-B5FE2169AB81}" type="slidenum">
              <a:rPr lang="en-GB" smtClean="0"/>
              <a:pPr/>
              <a:t>14</a:t>
            </a:fld>
            <a:endParaRPr lang="en-GB"/>
          </a:p>
        </p:txBody>
      </p:sp>
      <p:sp>
        <p:nvSpPr>
          <p:cNvPr id="3" name="Title 1"/>
          <p:cNvSpPr txBox="1">
            <a:spLocks/>
          </p:cNvSpPr>
          <p:nvPr/>
        </p:nvSpPr>
        <p:spPr>
          <a:xfrm>
            <a:off x="323850" y="457200"/>
            <a:ext cx="8591550" cy="649287"/>
          </a:xfrm>
          <a:prstGeom prst="rect">
            <a:avLst/>
          </a:prstGeom>
        </p:spPr>
        <p:txBody>
          <a:bodyPr/>
          <a:lst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a:lstStyle>
          <a:p>
            <a:pPr>
              <a:defRPr/>
            </a:pPr>
            <a:r>
              <a:rPr lang="en-GB" sz="3200" b="1" smtClean="0">
                <a:solidFill>
                  <a:srgbClr val="365F91"/>
                </a:solidFill>
                <a:latin typeface="Cambria" pitchFamily="18" charset="0"/>
              </a:rPr>
              <a:t>Week 4</a:t>
            </a:r>
            <a:r>
              <a:rPr lang="en-GB" sz="3200" b="1" smtClean="0">
                <a:solidFill>
                  <a:schemeClr val="bg2">
                    <a:lumMod val="50000"/>
                  </a:schemeClr>
                </a:solidFill>
                <a:latin typeface="Cambria" pitchFamily="18" charset="0"/>
              </a:rPr>
              <a:t>: Trade Fair</a:t>
            </a:r>
            <a:r>
              <a:rPr lang="en-US" sz="3600" b="1" smtClean="0">
                <a:solidFill>
                  <a:srgbClr val="365F91"/>
                </a:solidFill>
                <a:latin typeface="Cambria" pitchFamily="18" charset="0"/>
              </a:rPr>
              <a:t/>
            </a:r>
            <a:br>
              <a:rPr lang="en-US" sz="3600" b="1" smtClean="0">
                <a:solidFill>
                  <a:srgbClr val="365F91"/>
                </a:solidFill>
                <a:latin typeface="Cambria" pitchFamily="18" charset="0"/>
              </a:rPr>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33948362"/>
              </p:ext>
            </p:extLst>
          </p:nvPr>
        </p:nvGraphicFramePr>
        <p:xfrm>
          <a:off x="1115616" y="1484784"/>
          <a:ext cx="6841058" cy="5072528"/>
        </p:xfrm>
        <a:graphic>
          <a:graphicData uri="http://schemas.openxmlformats.org/presentationml/2006/ole">
            <mc:AlternateContent xmlns:mc="http://schemas.openxmlformats.org/markup-compatibility/2006">
              <mc:Choice xmlns:v="urn:schemas-microsoft-com:vml" Requires="v">
                <p:oleObj spid="_x0000_s144387" name="Document" r:id="rId3" imgW="6337300" imgH="4699000" progId="Word.Document.12">
                  <p:embed/>
                </p:oleObj>
              </mc:Choice>
              <mc:Fallback>
                <p:oleObj name="Document" r:id="rId3" imgW="6337300" imgH="4699000" progId="Word.Document.12">
                  <p:embed/>
                  <p:pic>
                    <p:nvPicPr>
                      <p:cNvPr id="0" name=""/>
                      <p:cNvPicPr/>
                      <p:nvPr/>
                    </p:nvPicPr>
                    <p:blipFill>
                      <a:blip r:embed="rId4"/>
                      <a:stretch>
                        <a:fillRect/>
                      </a:stretch>
                    </p:blipFill>
                    <p:spPr>
                      <a:xfrm>
                        <a:off x="1115616" y="1484784"/>
                        <a:ext cx="6841058" cy="5072528"/>
                      </a:xfrm>
                      <a:prstGeom prst="rect">
                        <a:avLst/>
                      </a:prstGeom>
                    </p:spPr>
                  </p:pic>
                </p:oleObj>
              </mc:Fallback>
            </mc:AlternateContent>
          </a:graphicData>
        </a:graphic>
      </p:graphicFrame>
    </p:spTree>
    <p:extLst>
      <p:ext uri="{BB962C8B-B14F-4D97-AF65-F5344CB8AC3E}">
        <p14:creationId xmlns:p14="http://schemas.microsoft.com/office/powerpoint/2010/main" val="21506400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GB">
                <a:latin typeface="Georgia" charset="0"/>
                <a:ea typeface="ＭＳ Ｐゴシック" charset="0"/>
              </a:rPr>
              <a:t>Deliverables and Assessment</a:t>
            </a:r>
          </a:p>
        </p:txBody>
      </p:sp>
      <p:sp>
        <p:nvSpPr>
          <p:cNvPr id="16387" name="Rectangle 3"/>
          <p:cNvSpPr>
            <a:spLocks noGrp="1" noChangeArrowheads="1"/>
          </p:cNvSpPr>
          <p:nvPr>
            <p:ph idx="1"/>
          </p:nvPr>
        </p:nvSpPr>
        <p:spPr>
          <a:xfrm>
            <a:off x="323850" y="1700213"/>
            <a:ext cx="8496300" cy="4624387"/>
          </a:xfrm>
        </p:spPr>
        <p:txBody>
          <a:bodyPr/>
          <a:lstStyle/>
          <a:p>
            <a:r>
              <a:rPr lang="en-GB" dirty="0">
                <a:latin typeface="Georgia" charset="0"/>
                <a:ea typeface="ＭＳ Ｐゴシック" charset="0"/>
              </a:rPr>
              <a:t>The weighting of the deliverables is approximately:</a:t>
            </a:r>
            <a:endParaRPr lang="en-US" dirty="0">
              <a:latin typeface="Georgia" charset="0"/>
              <a:ea typeface="ＭＳ Ｐゴシック" charset="0"/>
            </a:endParaRPr>
          </a:p>
          <a:p>
            <a:pPr lvl="1"/>
            <a:r>
              <a:rPr lang="en-GB" dirty="0">
                <a:latin typeface="Georgia" charset="0"/>
                <a:ea typeface="ＭＳ Ｐゴシック" charset="0"/>
              </a:rPr>
              <a:t>  5%  Project Proposal Form, </a:t>
            </a:r>
            <a:endParaRPr lang="en-US" dirty="0">
              <a:latin typeface="Georgia" charset="0"/>
              <a:ea typeface="ＭＳ Ｐゴシック" charset="0"/>
            </a:endParaRPr>
          </a:p>
          <a:p>
            <a:pPr lvl="1"/>
            <a:r>
              <a:rPr lang="en-GB" dirty="0">
                <a:latin typeface="Georgia" charset="0"/>
                <a:ea typeface="ＭＳ Ｐゴシック" charset="0"/>
              </a:rPr>
              <a:t>15%  Constructed Prototype &amp; Design Completion Form,</a:t>
            </a:r>
            <a:endParaRPr lang="en-US" dirty="0">
              <a:latin typeface="Georgia" charset="0"/>
              <a:ea typeface="ＭＳ Ｐゴシック" charset="0"/>
            </a:endParaRPr>
          </a:p>
          <a:p>
            <a:pPr lvl="1"/>
            <a:r>
              <a:rPr lang="en-GB" dirty="0">
                <a:latin typeface="Georgia" charset="0"/>
                <a:ea typeface="ＭＳ Ｐゴシック" charset="0"/>
              </a:rPr>
              <a:t>  5%  Project Presentation,</a:t>
            </a:r>
            <a:endParaRPr lang="en-US" dirty="0">
              <a:latin typeface="Georgia" charset="0"/>
              <a:ea typeface="ＭＳ Ｐゴシック" charset="0"/>
            </a:endParaRPr>
          </a:p>
          <a:p>
            <a:pPr lvl="1"/>
            <a:r>
              <a:rPr lang="en-GB" dirty="0">
                <a:latin typeface="Georgia" charset="0"/>
                <a:ea typeface="ＭＳ Ｐゴシック" charset="0"/>
              </a:rPr>
              <a:t>10%  Team </a:t>
            </a:r>
            <a:r>
              <a:rPr lang="en-GB" dirty="0" smtClean="0">
                <a:latin typeface="Georgia" charset="0"/>
                <a:ea typeface="ＭＳ Ｐゴシック" charset="0"/>
              </a:rPr>
              <a:t>report (3000 words)</a:t>
            </a:r>
            <a:endParaRPr lang="en-US" dirty="0">
              <a:latin typeface="Georgia" charset="0"/>
              <a:ea typeface="ＭＳ Ｐゴシック" charset="0"/>
            </a:endParaRPr>
          </a:p>
          <a:p>
            <a:pPr lvl="1"/>
            <a:r>
              <a:rPr lang="en-GB" dirty="0">
                <a:latin typeface="Georgia" charset="0"/>
                <a:ea typeface="ＭＳ Ｐゴシック" charset="0"/>
              </a:rPr>
              <a:t>65%  Individual </a:t>
            </a:r>
            <a:r>
              <a:rPr lang="en-GB" dirty="0" smtClean="0">
                <a:latin typeface="Georgia" charset="0"/>
                <a:ea typeface="ＭＳ Ｐゴシック" charset="0"/>
              </a:rPr>
              <a:t>report (3000 words)</a:t>
            </a:r>
            <a:endParaRPr lang="en-GB" dirty="0">
              <a:latin typeface="Georgia" charset="0"/>
              <a:ea typeface="ＭＳ Ｐゴシック" charset="0"/>
            </a:endParaRPr>
          </a:p>
          <a:p>
            <a:r>
              <a:rPr lang="en-GB" dirty="0">
                <a:latin typeface="Georgia" charset="0"/>
                <a:ea typeface="ＭＳ Ｐゴシック" charset="0"/>
              </a:rPr>
              <a:t>At the end of the project, your team will have to agree on the effort contributed by each team member. This will be used as an indication of how team marks should be allocated across the team.</a:t>
            </a:r>
            <a:endParaRPr lang="en-US" dirty="0">
              <a:latin typeface="Georgia" charset="0"/>
              <a:ea typeface="ＭＳ Ｐゴシック" charset="0"/>
            </a:endParaRPr>
          </a:p>
          <a:p>
            <a:pPr>
              <a:buFontTx/>
              <a:buNone/>
            </a:pPr>
            <a:endParaRPr lang="en-GB" dirty="0">
              <a:latin typeface="Georgia" charset="0"/>
              <a:ea typeface="ＭＳ Ｐゴシック" charset="0"/>
            </a:endParaRPr>
          </a:p>
        </p:txBody>
      </p:sp>
    </p:spTree>
    <p:extLst>
      <p:ext uri="{BB962C8B-B14F-4D97-AF65-F5344CB8AC3E}">
        <p14:creationId xmlns:p14="http://schemas.microsoft.com/office/powerpoint/2010/main" val="35442954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3850" y="304800"/>
            <a:ext cx="8496300" cy="649288"/>
          </a:xfrm>
        </p:spPr>
        <p:txBody>
          <a:bodyPr/>
          <a:lstStyle/>
          <a:p>
            <a:r>
              <a:rPr lang="en-GB" dirty="0">
                <a:latin typeface="Georgia" charset="0"/>
                <a:ea typeface="ＭＳ Ｐゴシック" charset="0"/>
              </a:rPr>
              <a:t>How do I get a good mark?</a:t>
            </a:r>
          </a:p>
        </p:txBody>
      </p:sp>
      <p:sp>
        <p:nvSpPr>
          <p:cNvPr id="17411" name="Rectangle 3"/>
          <p:cNvSpPr>
            <a:spLocks noGrp="1" noChangeArrowheads="1"/>
          </p:cNvSpPr>
          <p:nvPr>
            <p:ph idx="1"/>
          </p:nvPr>
        </p:nvSpPr>
        <p:spPr>
          <a:xfrm>
            <a:off x="323850" y="1143000"/>
            <a:ext cx="8667750" cy="4114800"/>
          </a:xfrm>
        </p:spPr>
        <p:txBody>
          <a:bodyPr/>
          <a:lstStyle/>
          <a:p>
            <a:r>
              <a:rPr lang="en-GB" sz="2200" dirty="0" smtClean="0">
                <a:latin typeface="Georgia" charset="0"/>
                <a:ea typeface="ＭＳ Ｐゴシック" charset="0"/>
              </a:rPr>
              <a:t>You should expect to put in 75 </a:t>
            </a:r>
            <a:r>
              <a:rPr lang="en-GB" sz="2200" dirty="0">
                <a:latin typeface="Georgia" charset="0"/>
                <a:ea typeface="ＭＳ Ｐゴシック" charset="0"/>
              </a:rPr>
              <a:t>hours of effort </a:t>
            </a:r>
            <a:r>
              <a:rPr lang="en-GB" sz="2200" dirty="0" smtClean="0">
                <a:latin typeface="Georgia" charset="0"/>
                <a:ea typeface="ＭＳ Ｐゴシック" charset="0"/>
              </a:rPr>
              <a:t>each</a:t>
            </a:r>
          </a:p>
          <a:p>
            <a:r>
              <a:rPr lang="en-GB" sz="2200" dirty="0" smtClean="0">
                <a:latin typeface="Georgia" charset="0"/>
                <a:ea typeface="ＭＳ Ｐゴシック" charset="0"/>
              </a:rPr>
              <a:t>You are a team – work as one.</a:t>
            </a:r>
            <a:endParaRPr lang="en-GB" sz="2200" dirty="0">
              <a:latin typeface="Georgia" charset="0"/>
              <a:ea typeface="ＭＳ Ｐゴシック" charset="0"/>
            </a:endParaRPr>
          </a:p>
          <a:p>
            <a:r>
              <a:rPr lang="en-GB" sz="2200" dirty="0">
                <a:latin typeface="Georgia" charset="0"/>
                <a:ea typeface="ＭＳ Ｐゴシック" charset="0"/>
              </a:rPr>
              <a:t>The lab is closed during lecture hours, but make good use of it when it is available to you (</a:t>
            </a:r>
            <a:r>
              <a:rPr lang="en-GB" sz="2200" b="1" dirty="0">
                <a:latin typeface="Georgia" charset="0"/>
                <a:ea typeface="ＭＳ Ｐゴシック" charset="0"/>
              </a:rPr>
              <a:t>don’t skip Lectures</a:t>
            </a:r>
            <a:r>
              <a:rPr lang="en-GB" sz="2200" dirty="0">
                <a:latin typeface="Georgia" charset="0"/>
                <a:ea typeface="ＭＳ Ｐゴシック" charset="0"/>
              </a:rPr>
              <a:t>).</a:t>
            </a:r>
          </a:p>
          <a:p>
            <a:r>
              <a:rPr lang="en-GB" sz="2200" b="1" dirty="0" smtClean="0">
                <a:latin typeface="Georgia" charset="0"/>
                <a:ea typeface="ＭＳ Ｐゴシック" charset="0"/>
              </a:rPr>
              <a:t>Good</a:t>
            </a:r>
            <a:r>
              <a:rPr lang="en-GB" sz="2200" dirty="0" smtClean="0">
                <a:latin typeface="Georgia" charset="0"/>
                <a:ea typeface="ＭＳ Ｐゴシック" charset="0"/>
              </a:rPr>
              <a:t>: Innovative, simple</a:t>
            </a:r>
            <a:r>
              <a:rPr lang="en-GB" sz="2200" dirty="0">
                <a:latin typeface="Georgia" charset="0"/>
                <a:ea typeface="ＭＳ Ｐゴシック" charset="0"/>
              </a:rPr>
              <a:t>, working, maybe partially, but most elements </a:t>
            </a:r>
            <a:r>
              <a:rPr lang="en-GB" sz="2200" dirty="0" smtClean="0">
                <a:latin typeface="Georgia" charset="0"/>
                <a:ea typeface="ＭＳ Ｐゴシック" charset="0"/>
              </a:rPr>
              <a:t>work</a:t>
            </a:r>
            <a:r>
              <a:rPr lang="en-GB" sz="2200" dirty="0">
                <a:latin typeface="Georgia" charset="0"/>
                <a:ea typeface="ＭＳ Ｐゴシック" charset="0"/>
              </a:rPr>
              <a:t>.</a:t>
            </a:r>
            <a:endParaRPr lang="en-GB" sz="2200" dirty="0" smtClean="0">
              <a:latin typeface="Georgia" charset="0"/>
              <a:ea typeface="ＭＳ Ｐゴシック" charset="0"/>
            </a:endParaRPr>
          </a:p>
          <a:p>
            <a:r>
              <a:rPr lang="en-GB" sz="2200" b="1" dirty="0" smtClean="0">
                <a:latin typeface="Georgia" charset="0"/>
                <a:ea typeface="ＭＳ Ｐゴシック" charset="0"/>
              </a:rPr>
              <a:t>Bad</a:t>
            </a:r>
            <a:r>
              <a:rPr lang="en-GB" sz="2200" dirty="0" smtClean="0">
                <a:latin typeface="Georgia" charset="0"/>
                <a:ea typeface="ＭＳ Ｐゴシック" charset="0"/>
              </a:rPr>
              <a:t>: </a:t>
            </a:r>
            <a:r>
              <a:rPr lang="en-GB" sz="2200" dirty="0">
                <a:latin typeface="Georgia" charset="0"/>
                <a:ea typeface="ＭＳ Ｐゴシック" charset="0"/>
              </a:rPr>
              <a:t>Complex, faulty, complete </a:t>
            </a:r>
            <a:r>
              <a:rPr lang="en-GB" sz="2200" dirty="0" smtClean="0">
                <a:latin typeface="Georgia" charset="0"/>
                <a:ea typeface="ＭＳ Ｐゴシック" charset="0"/>
              </a:rPr>
              <a:t>system </a:t>
            </a:r>
            <a:r>
              <a:rPr lang="en-GB" sz="2200" dirty="0">
                <a:latin typeface="Georgia" charset="0"/>
                <a:ea typeface="ＭＳ Ｐゴシック" charset="0"/>
              </a:rPr>
              <a:t>where nothing works.</a:t>
            </a:r>
          </a:p>
          <a:p>
            <a:pPr>
              <a:spcAft>
                <a:spcPts val="648"/>
              </a:spcAft>
            </a:pPr>
            <a:r>
              <a:rPr lang="en-GB" sz="2200" dirty="0">
                <a:latin typeface="Georgia" charset="0"/>
                <a:ea typeface="ＭＳ Ｐゴシック" charset="0"/>
              </a:rPr>
              <a:t>Good project management: </a:t>
            </a:r>
          </a:p>
          <a:p>
            <a:pPr lvl="1">
              <a:lnSpc>
                <a:spcPct val="100000"/>
              </a:lnSpc>
            </a:pPr>
            <a:r>
              <a:rPr lang="en-GB" sz="2200" dirty="0">
                <a:latin typeface="Georgia" charset="0"/>
                <a:ea typeface="ＭＳ Ｐゴシック" charset="0"/>
              </a:rPr>
              <a:t>Use </a:t>
            </a:r>
            <a:r>
              <a:rPr lang="en-GB" sz="2200" dirty="0" err="1">
                <a:latin typeface="Georgia" charset="0"/>
                <a:ea typeface="ＭＳ Ｐゴシック" charset="0"/>
              </a:rPr>
              <a:t>forge.ecs.soton.ac.uk</a:t>
            </a:r>
            <a:endParaRPr lang="en-GB" sz="2200" dirty="0">
              <a:latin typeface="Georgia" charset="0"/>
              <a:ea typeface="ＭＳ Ｐゴシック" charset="0"/>
            </a:endParaRPr>
          </a:p>
          <a:p>
            <a:pPr lvl="1">
              <a:lnSpc>
                <a:spcPct val="100000"/>
              </a:lnSpc>
            </a:pPr>
            <a:r>
              <a:rPr lang="en-GB" sz="2200" dirty="0">
                <a:latin typeface="Georgia" charset="0"/>
                <a:ea typeface="ＭＳ Ｐゴシック" charset="0"/>
              </a:rPr>
              <a:t>Skills audit; Identify risks; breakdown tasks; prioritise tasks; </a:t>
            </a:r>
          </a:p>
          <a:p>
            <a:pPr lvl="1">
              <a:lnSpc>
                <a:spcPct val="100000"/>
              </a:lnSpc>
            </a:pPr>
            <a:r>
              <a:rPr lang="en-GB" sz="2200" dirty="0">
                <a:latin typeface="Georgia" charset="0"/>
                <a:ea typeface="ＭＳ Ｐゴシック" charset="0"/>
              </a:rPr>
              <a:t>Adapt when things don’t </a:t>
            </a:r>
            <a:r>
              <a:rPr lang="en-GB" sz="2200" dirty="0" smtClean="0">
                <a:latin typeface="Georgia" charset="0"/>
                <a:ea typeface="ＭＳ Ｐゴシック" charset="0"/>
              </a:rPr>
              <a:t>work!  </a:t>
            </a:r>
            <a:endParaRPr lang="en-GB" sz="2200" dirty="0">
              <a:latin typeface="Georgia" charset="0"/>
              <a:ea typeface="ＭＳ Ｐゴシック" charset="0"/>
            </a:endParaRPr>
          </a:p>
          <a:p>
            <a:pPr>
              <a:buFontTx/>
              <a:buNone/>
            </a:pPr>
            <a:endParaRPr lang="en-GB" sz="2000" dirty="0">
              <a:latin typeface="Georgia" charset="0"/>
              <a:ea typeface="ＭＳ Ｐゴシック" charset="0"/>
            </a:endParaRPr>
          </a:p>
        </p:txBody>
      </p:sp>
    </p:spTree>
    <p:extLst>
      <p:ext uri="{BB962C8B-B14F-4D97-AF65-F5344CB8AC3E}">
        <p14:creationId xmlns:p14="http://schemas.microsoft.com/office/powerpoint/2010/main" val="152022938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latin typeface="Georgia" charset="0"/>
                <a:ea typeface="ＭＳ Ｐゴシック" charset="0"/>
              </a:rPr>
              <a:t>Think about </a:t>
            </a:r>
            <a:r>
              <a:rPr lang="en-GB" dirty="0" smtClean="0">
                <a:latin typeface="Georgia" charset="0"/>
                <a:ea typeface="ＭＳ Ｐゴシック" charset="0"/>
              </a:rPr>
              <a:t>your specification</a:t>
            </a:r>
            <a:endParaRPr lang="en-GB" dirty="0">
              <a:latin typeface="Georgia" charset="0"/>
              <a:ea typeface="ＭＳ Ｐゴシック" charset="0"/>
            </a:endParaRPr>
          </a:p>
        </p:txBody>
      </p:sp>
      <p:sp>
        <p:nvSpPr>
          <p:cNvPr id="18435" name="Rectangle 3"/>
          <p:cNvSpPr>
            <a:spLocks noGrp="1" noChangeArrowheads="1"/>
          </p:cNvSpPr>
          <p:nvPr>
            <p:ph idx="1"/>
          </p:nvPr>
        </p:nvSpPr>
        <p:spPr/>
        <p:txBody>
          <a:bodyPr/>
          <a:lstStyle/>
          <a:p>
            <a:r>
              <a:rPr lang="en-GB" dirty="0">
                <a:latin typeface="Georgia" charset="0"/>
                <a:ea typeface="ＭＳ Ｐゴシック" charset="0"/>
              </a:rPr>
              <a:t>How will you test your </a:t>
            </a:r>
            <a:r>
              <a:rPr lang="en-GB" dirty="0" smtClean="0">
                <a:latin typeface="Georgia" charset="0"/>
                <a:ea typeface="ＭＳ Ｐゴシック" charset="0"/>
              </a:rPr>
              <a:t>designs?</a:t>
            </a:r>
            <a:endParaRPr lang="en-GB" dirty="0">
              <a:latin typeface="Georgia" charset="0"/>
              <a:ea typeface="ＭＳ Ｐゴシック" charset="0"/>
            </a:endParaRPr>
          </a:p>
          <a:p>
            <a:r>
              <a:rPr lang="en-GB" dirty="0">
                <a:latin typeface="Georgia" charset="0"/>
                <a:ea typeface="ＭＳ Ｐゴシック" charset="0"/>
              </a:rPr>
              <a:t>Keep it simple</a:t>
            </a:r>
          </a:p>
          <a:p>
            <a:r>
              <a:rPr lang="en-GB" dirty="0">
                <a:latin typeface="Georgia" charset="0"/>
                <a:ea typeface="ＭＳ Ｐゴシック" charset="0"/>
              </a:rPr>
              <a:t>Break into smaller pieces</a:t>
            </a:r>
          </a:p>
          <a:p>
            <a:r>
              <a:rPr lang="en-GB" dirty="0">
                <a:latin typeface="Georgia" charset="0"/>
                <a:ea typeface="ＭＳ Ｐゴシック" charset="0"/>
              </a:rPr>
              <a:t>Timing. What is the data rate, bit rate </a:t>
            </a:r>
            <a:r>
              <a:rPr lang="en-GB" dirty="0" err="1">
                <a:latin typeface="Georgia" charset="0"/>
                <a:ea typeface="ＭＳ Ｐゴシック" charset="0"/>
              </a:rPr>
              <a:t>etc</a:t>
            </a:r>
            <a:r>
              <a:rPr lang="en-GB" dirty="0">
                <a:latin typeface="Georgia" charset="0"/>
                <a:ea typeface="ＭＳ Ｐゴシック" charset="0"/>
              </a:rPr>
              <a:t>? How does this fit with the performance of different components?</a:t>
            </a:r>
          </a:p>
          <a:p>
            <a:r>
              <a:rPr lang="en-GB" dirty="0">
                <a:latin typeface="Georgia" charset="0"/>
                <a:ea typeface="ＭＳ Ｐゴシック" charset="0"/>
              </a:rPr>
              <a:t>Wiring, the less wiring the better, less chance of failure.</a:t>
            </a:r>
          </a:p>
          <a:p>
            <a:r>
              <a:rPr lang="en-GB" dirty="0" smtClean="0">
                <a:latin typeface="Georgia" charset="0"/>
                <a:ea typeface="ＭＳ Ｐゴシック" charset="0"/>
              </a:rPr>
              <a:t>Simulation </a:t>
            </a:r>
            <a:r>
              <a:rPr lang="en-GB" dirty="0">
                <a:latin typeface="Georgia" charset="0"/>
                <a:ea typeface="ＭＳ Ｐゴシック" charset="0"/>
              </a:rPr>
              <a:t>is a tool, use it</a:t>
            </a:r>
          </a:p>
          <a:p>
            <a:endParaRPr lang="en-GB" dirty="0">
              <a:latin typeface="Georgia" charset="0"/>
              <a:ea typeface="ＭＳ Ｐゴシック" charset="0"/>
            </a:endParaRPr>
          </a:p>
        </p:txBody>
      </p:sp>
    </p:spTree>
    <p:extLst>
      <p:ext uri="{BB962C8B-B14F-4D97-AF65-F5344CB8AC3E}">
        <p14:creationId xmlns:p14="http://schemas.microsoft.com/office/powerpoint/2010/main" val="28216131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Clinic</a:t>
            </a:r>
            <a:endParaRPr lang="en-US" dirty="0"/>
          </a:p>
        </p:txBody>
      </p:sp>
      <p:sp>
        <p:nvSpPr>
          <p:cNvPr id="3" name="Content Placeholder 2"/>
          <p:cNvSpPr>
            <a:spLocks noGrp="1"/>
          </p:cNvSpPr>
          <p:nvPr>
            <p:ph idx="1"/>
          </p:nvPr>
        </p:nvSpPr>
        <p:spPr/>
        <p:txBody>
          <a:bodyPr/>
          <a:lstStyle/>
          <a:p>
            <a:r>
              <a:rPr lang="en-US" dirty="0" smtClean="0"/>
              <a:t>Run by Tim Forcer who has much past experience with D4.</a:t>
            </a:r>
          </a:p>
          <a:p>
            <a:r>
              <a:rPr lang="en-US" dirty="0" smtClean="0"/>
              <a:t>Arrive on </a:t>
            </a:r>
            <a:r>
              <a:rPr lang="en-US" dirty="0" smtClean="0"/>
              <a:t>time to your allocated 20-minute slot on next Monday.</a:t>
            </a:r>
            <a:endParaRPr lang="en-US" dirty="0" smtClean="0"/>
          </a:p>
          <a:p>
            <a:r>
              <a:rPr lang="en-US" dirty="0" smtClean="0"/>
              <a:t>What to bring?</a:t>
            </a:r>
          </a:p>
          <a:p>
            <a:pPr lvl="1"/>
            <a:r>
              <a:rPr lang="en-US" dirty="0" smtClean="0"/>
              <a:t>A sketch of your envisaged product</a:t>
            </a:r>
          </a:p>
          <a:p>
            <a:pPr lvl="1"/>
            <a:r>
              <a:rPr lang="en-US" dirty="0" smtClean="0"/>
              <a:t>A 150 word summary describing what it does</a:t>
            </a:r>
          </a:p>
          <a:p>
            <a:pPr lvl="1"/>
            <a:r>
              <a:rPr lang="en-US" dirty="0" smtClean="0"/>
              <a:t>A high-level block schematic</a:t>
            </a:r>
          </a:p>
          <a:p>
            <a:pPr lvl="1"/>
            <a:r>
              <a:rPr lang="en-US" dirty="0" smtClean="0"/>
              <a:t>Some Questions</a:t>
            </a:r>
            <a:endParaRPr lang="en-US" dirty="0"/>
          </a:p>
        </p:txBody>
      </p:sp>
    </p:spTree>
    <p:extLst>
      <p:ext uri="{BB962C8B-B14F-4D97-AF65-F5344CB8AC3E}">
        <p14:creationId xmlns:p14="http://schemas.microsoft.com/office/powerpoint/2010/main" val="704222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323850" y="609600"/>
            <a:ext cx="8496300" cy="649288"/>
          </a:xfrm>
        </p:spPr>
        <p:txBody>
          <a:bodyPr/>
          <a:lstStyle/>
          <a:p>
            <a:r>
              <a:rPr lang="en-US" dirty="0">
                <a:latin typeface="Georgia" charset="0"/>
                <a:ea typeface="ＭＳ Ｐゴシック" charset="0"/>
              </a:rPr>
              <a:t>Box of Bits</a:t>
            </a:r>
            <a:endParaRPr lang="en-GB" dirty="0">
              <a:latin typeface="Georgia" charset="0"/>
              <a:ea typeface="ＭＳ Ｐゴシック" charset="0"/>
            </a:endParaRPr>
          </a:p>
        </p:txBody>
      </p:sp>
      <p:sp>
        <p:nvSpPr>
          <p:cNvPr id="19459" name="Content Placeholder 2"/>
          <p:cNvSpPr>
            <a:spLocks noGrp="1"/>
          </p:cNvSpPr>
          <p:nvPr>
            <p:ph idx="1"/>
          </p:nvPr>
        </p:nvSpPr>
        <p:spPr>
          <a:xfrm>
            <a:off x="323850" y="1447800"/>
            <a:ext cx="8496300" cy="4114800"/>
          </a:xfrm>
        </p:spPr>
        <p:txBody>
          <a:bodyPr/>
          <a:lstStyle/>
          <a:p>
            <a:pPr>
              <a:spcAft>
                <a:spcPts val="816"/>
              </a:spcAft>
            </a:pPr>
            <a:r>
              <a:rPr lang="en-US" dirty="0">
                <a:latin typeface="Georgia" charset="0"/>
                <a:ea typeface="ＭＳ Ｐゴシック" charset="0"/>
              </a:rPr>
              <a:t>To help you </a:t>
            </a:r>
            <a:r>
              <a:rPr lang="en-US" dirty="0" smtClean="0">
                <a:latin typeface="Georgia" charset="0"/>
                <a:ea typeface="ＭＳ Ｐゴシック" charset="0"/>
              </a:rPr>
              <a:t>get started we </a:t>
            </a:r>
            <a:r>
              <a:rPr lang="en-US" dirty="0">
                <a:latin typeface="Georgia" charset="0"/>
                <a:ea typeface="ＭＳ Ｐゴシック" charset="0"/>
              </a:rPr>
              <a:t>provide each team with some components:</a:t>
            </a:r>
          </a:p>
          <a:p>
            <a:pPr lvl="1">
              <a:lnSpc>
                <a:spcPct val="70000"/>
              </a:lnSpc>
            </a:pPr>
            <a:r>
              <a:rPr lang="en-US" dirty="0" smtClean="0">
                <a:latin typeface="Georgia" charset="0"/>
                <a:ea typeface="ＭＳ Ｐゴシック" charset="0"/>
              </a:rPr>
              <a:t>2 AVRs</a:t>
            </a:r>
          </a:p>
          <a:p>
            <a:pPr lvl="1">
              <a:lnSpc>
                <a:spcPct val="70000"/>
              </a:lnSpc>
            </a:pPr>
            <a:r>
              <a:rPr lang="en-US" dirty="0" smtClean="0">
                <a:latin typeface="Georgia" charset="0"/>
                <a:ea typeface="ＭＳ Ｐゴシック" charset="0"/>
              </a:rPr>
              <a:t>1 SD card and SD card adapter</a:t>
            </a:r>
          </a:p>
          <a:p>
            <a:pPr lvl="1">
              <a:lnSpc>
                <a:spcPct val="70000"/>
              </a:lnSpc>
            </a:pPr>
            <a:r>
              <a:rPr lang="en-US" dirty="0" smtClean="0">
                <a:latin typeface="Georgia" charset="0"/>
                <a:ea typeface="ＭＳ Ｐゴシック" charset="0"/>
              </a:rPr>
              <a:t>1 CPLD</a:t>
            </a:r>
          </a:p>
          <a:p>
            <a:pPr lvl="1">
              <a:lnSpc>
                <a:spcPct val="70000"/>
              </a:lnSpc>
            </a:pPr>
            <a:r>
              <a:rPr lang="en-US" dirty="0" smtClean="0">
                <a:latin typeface="Georgia" charset="0"/>
                <a:ea typeface="ＭＳ Ｐゴシック" charset="0"/>
              </a:rPr>
              <a:t>AVR Dragon</a:t>
            </a:r>
            <a:endParaRPr lang="en-US" dirty="0">
              <a:latin typeface="Georgia" charset="0"/>
              <a:ea typeface="ＭＳ Ｐゴシック" charset="0"/>
            </a:endParaRPr>
          </a:p>
          <a:p>
            <a:pPr lvl="1">
              <a:lnSpc>
                <a:spcPct val="70000"/>
              </a:lnSpc>
            </a:pPr>
            <a:r>
              <a:rPr lang="en-US" dirty="0" smtClean="0">
                <a:latin typeface="Georgia" charset="0"/>
                <a:ea typeface="ＭＳ Ｐゴシック" charset="0"/>
              </a:rPr>
              <a:t>2 </a:t>
            </a:r>
            <a:r>
              <a:rPr lang="en-US" dirty="0" err="1" smtClean="0">
                <a:latin typeface="Georgia" charset="0"/>
                <a:ea typeface="ＭＳ Ｐゴシック" charset="0"/>
              </a:rPr>
              <a:t>Xbee</a:t>
            </a:r>
            <a:r>
              <a:rPr lang="en-US" dirty="0" smtClean="0">
                <a:latin typeface="Georgia" charset="0"/>
                <a:ea typeface="ＭＳ Ｐゴシック" charset="0"/>
              </a:rPr>
              <a:t> modules</a:t>
            </a:r>
            <a:endParaRPr lang="en-US" dirty="0">
              <a:latin typeface="Georgia" charset="0"/>
              <a:ea typeface="ＭＳ Ｐゴシック" charset="0"/>
            </a:endParaRPr>
          </a:p>
          <a:p>
            <a:pPr lvl="1">
              <a:lnSpc>
                <a:spcPct val="70000"/>
              </a:lnSpc>
            </a:pPr>
            <a:r>
              <a:rPr lang="en-US" dirty="0" smtClean="0">
                <a:latin typeface="Georgia" charset="0"/>
                <a:ea typeface="ＭＳ Ｐゴシック" charset="0"/>
              </a:rPr>
              <a:t>Connectors and cables</a:t>
            </a:r>
          </a:p>
          <a:p>
            <a:pPr lvl="1">
              <a:lnSpc>
                <a:spcPct val="70000"/>
              </a:lnSpc>
            </a:pPr>
            <a:r>
              <a:rPr lang="en-US" dirty="0" smtClean="0">
                <a:latin typeface="Georgia" charset="0"/>
                <a:ea typeface="ＭＳ Ｐゴシック" charset="0"/>
              </a:rPr>
              <a:t>Il </a:t>
            </a:r>
            <a:r>
              <a:rPr lang="en-US" dirty="0" err="1" smtClean="0">
                <a:latin typeface="Georgia" charset="0"/>
                <a:ea typeface="ＭＳ Ｐゴシック" charset="0"/>
              </a:rPr>
              <a:t>Matto</a:t>
            </a:r>
            <a:r>
              <a:rPr lang="en-US" dirty="0" smtClean="0">
                <a:latin typeface="Georgia" charset="0"/>
                <a:ea typeface="ＭＳ Ｐゴシック" charset="0"/>
              </a:rPr>
              <a:t> and Il </a:t>
            </a:r>
            <a:r>
              <a:rPr lang="en-US" dirty="0" err="1" smtClean="0">
                <a:latin typeface="Georgia" charset="0"/>
                <a:ea typeface="ＭＳ Ｐゴシック" charset="0"/>
              </a:rPr>
              <a:t>Bagatto</a:t>
            </a:r>
            <a:r>
              <a:rPr lang="en-US" dirty="0" smtClean="0">
                <a:latin typeface="Georgia" charset="0"/>
                <a:ea typeface="ＭＳ Ｐゴシック" charset="0"/>
              </a:rPr>
              <a:t> prototyping boards</a:t>
            </a:r>
            <a:endParaRPr lang="en-US" dirty="0">
              <a:latin typeface="Georgia" charset="0"/>
              <a:ea typeface="ＭＳ Ｐゴシック" charset="0"/>
            </a:endParaRPr>
          </a:p>
          <a:p>
            <a:r>
              <a:rPr lang="en-US" dirty="0">
                <a:latin typeface="Georgia" charset="0"/>
                <a:ea typeface="ＭＳ Ｐゴシック" charset="0"/>
              </a:rPr>
              <a:t>There is no obligation to use any of these components</a:t>
            </a:r>
          </a:p>
          <a:p>
            <a:r>
              <a:rPr lang="en-US" dirty="0">
                <a:latin typeface="Georgia" charset="0"/>
                <a:ea typeface="ＭＳ Ｐゴシック" charset="0"/>
              </a:rPr>
              <a:t>You will </a:t>
            </a:r>
            <a:r>
              <a:rPr lang="en-US" dirty="0" smtClean="0">
                <a:latin typeface="Georgia" charset="0"/>
                <a:ea typeface="ＭＳ Ｐゴシック" charset="0"/>
              </a:rPr>
              <a:t>need </a:t>
            </a:r>
            <a:r>
              <a:rPr lang="en-US" dirty="0">
                <a:latin typeface="Georgia" charset="0"/>
                <a:ea typeface="ＭＳ Ｐゴシック" charset="0"/>
              </a:rPr>
              <a:t>other components to meet the </a:t>
            </a:r>
            <a:r>
              <a:rPr lang="en-US" dirty="0" smtClean="0">
                <a:latin typeface="Georgia" charset="0"/>
                <a:ea typeface="ＭＳ Ｐゴシック" charset="0"/>
              </a:rPr>
              <a:t>requirements</a:t>
            </a:r>
            <a:endParaRPr lang="en-US" dirty="0">
              <a:latin typeface="Georgia" charset="0"/>
              <a:ea typeface="ＭＳ Ｐゴシック" charset="0"/>
            </a:endParaRPr>
          </a:p>
        </p:txBody>
      </p:sp>
    </p:spTree>
    <p:extLst>
      <p:ext uri="{BB962C8B-B14F-4D97-AF65-F5344CB8AC3E}">
        <p14:creationId xmlns:p14="http://schemas.microsoft.com/office/powerpoint/2010/main" val="18762596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BOOMBASTIC?</a:t>
            </a:r>
            <a:endParaRPr lang="en-US" dirty="0"/>
          </a:p>
        </p:txBody>
      </p:sp>
      <p:sp>
        <p:nvSpPr>
          <p:cNvPr id="3" name="Text Placeholder 2"/>
          <p:cNvSpPr>
            <a:spLocks noGrp="1"/>
          </p:cNvSpPr>
          <p:nvPr>
            <p:ph type="body" idx="1"/>
          </p:nvPr>
        </p:nvSpPr>
        <p:spPr>
          <a:xfrm>
            <a:off x="457200" y="1340768"/>
            <a:ext cx="4040188" cy="1584176"/>
          </a:xfrm>
        </p:spPr>
        <p:txBody>
          <a:bodyPr/>
          <a:lstStyle/>
          <a:p>
            <a:r>
              <a:rPr lang="en-US" dirty="0" smtClean="0">
                <a:solidFill>
                  <a:schemeClr val="tx1"/>
                </a:solidFill>
                <a:latin typeface="+mn-lt"/>
                <a:ea typeface="+mn-ea"/>
                <a:cs typeface="+mn-cs"/>
              </a:rPr>
              <a:t>Ballistic Object Orientated project Made from Breadboards And Stuff That I Can solder</a:t>
            </a:r>
          </a:p>
        </p:txBody>
      </p:sp>
      <p:sp>
        <p:nvSpPr>
          <p:cNvPr id="5" name="Text Placeholder 4"/>
          <p:cNvSpPr>
            <a:spLocks noGrp="1"/>
          </p:cNvSpPr>
          <p:nvPr>
            <p:ph type="body" sz="quarter" idx="3"/>
          </p:nvPr>
        </p:nvSpPr>
        <p:spPr/>
        <p:txBody>
          <a:bodyPr/>
          <a:lstStyle/>
          <a:p>
            <a:r>
              <a:rPr lang="en-US" dirty="0" err="1" smtClean="0">
                <a:solidFill>
                  <a:schemeClr val="tx1"/>
                </a:solidFill>
                <a:latin typeface="+mn-lt"/>
                <a:ea typeface="+mn-ea"/>
                <a:cs typeface="+mn-cs"/>
              </a:rPr>
              <a:t>SOnic</a:t>
            </a:r>
            <a:r>
              <a:rPr lang="en-US" dirty="0" smtClean="0">
                <a:solidFill>
                  <a:schemeClr val="tx1"/>
                </a:solidFill>
                <a:latin typeface="+mn-lt"/>
                <a:ea typeface="+mn-ea"/>
                <a:cs typeface="+mn-cs"/>
              </a:rPr>
              <a:t> Meat </a:t>
            </a:r>
            <a:r>
              <a:rPr lang="en-US" dirty="0" err="1" smtClean="0">
                <a:solidFill>
                  <a:schemeClr val="tx1"/>
                </a:solidFill>
                <a:latin typeface="+mn-lt"/>
                <a:ea typeface="+mn-ea"/>
                <a:cs typeface="+mn-cs"/>
              </a:rPr>
              <a:t>BASTIng</a:t>
            </a:r>
            <a:r>
              <a:rPr lang="en-US" dirty="0" smtClean="0">
                <a:solidFill>
                  <a:schemeClr val="tx1"/>
                </a:solidFill>
                <a:latin typeface="+mn-lt"/>
                <a:ea typeface="+mn-ea"/>
                <a:cs typeface="+mn-cs"/>
              </a:rPr>
              <a:t> </a:t>
            </a:r>
            <a:r>
              <a:rPr lang="en-US" dirty="0" err="1" smtClean="0">
                <a:solidFill>
                  <a:schemeClr val="tx1"/>
                </a:solidFill>
                <a:latin typeface="+mn-lt"/>
                <a:ea typeface="+mn-ea"/>
                <a:cs typeface="+mn-cs"/>
              </a:rPr>
              <a:t>deviCe</a:t>
            </a:r>
            <a:endParaRPr lang="en-US" dirty="0"/>
          </a:p>
        </p:txBody>
      </p:sp>
      <p:sp>
        <p:nvSpPr>
          <p:cNvPr id="7" name="Slide Number Placeholder 6"/>
          <p:cNvSpPr>
            <a:spLocks noGrp="1"/>
          </p:cNvSpPr>
          <p:nvPr>
            <p:ph type="sldNum" sz="quarter" idx="12"/>
          </p:nvPr>
        </p:nvSpPr>
        <p:spPr/>
        <p:txBody>
          <a:bodyPr/>
          <a:lstStyle/>
          <a:p>
            <a:fld id="{BCB0939D-A5AE-0B4F-8BFE-BE8A469E2A82}" type="slidenum">
              <a:rPr lang="en-GB" smtClean="0"/>
              <a:pPr/>
              <a:t>2</a:t>
            </a:fld>
            <a:endParaRPr lang="en-GB"/>
          </a:p>
        </p:txBody>
      </p:sp>
      <p:pic>
        <p:nvPicPr>
          <p:cNvPr id="8" name="Content Placeholder 7"/>
          <p:cNvPicPr>
            <a:picLocks noGrp="1" noChangeAspect="1"/>
          </p:cNvPicPr>
          <p:nvPr>
            <p:ph sz="half" idx="2"/>
          </p:nvPr>
        </p:nvPicPr>
        <p:blipFill>
          <a:blip r:embed="rId2"/>
          <a:srcRect l="8855" r="8855"/>
          <a:stretch>
            <a:fillRect/>
          </a:stretch>
        </p:blipFill>
        <p:spPr>
          <a:xfrm>
            <a:off x="457200" y="2924175"/>
            <a:ext cx="4040188" cy="3201988"/>
          </a:xfrm>
          <a:prstGeom prst="rect">
            <a:avLst/>
          </a:prstGeom>
        </p:spPr>
      </p:pic>
      <p:pic>
        <p:nvPicPr>
          <p:cNvPr id="9" name="Content Placeholder 8"/>
          <p:cNvPicPr>
            <a:picLocks noGrp="1" noChangeAspect="1"/>
          </p:cNvPicPr>
          <p:nvPr>
            <p:ph sz="quarter" idx="4"/>
          </p:nvPr>
        </p:nvPicPr>
        <p:blipFill>
          <a:blip r:embed="rId3"/>
          <a:srcRect t="8924" b="8924"/>
          <a:stretch>
            <a:fillRect/>
          </a:stretch>
        </p:blipFill>
        <p:spPr>
          <a:prstGeom prst="rect">
            <a:avLst/>
          </a:prstGeom>
        </p:spPr>
      </p:pic>
    </p:spTree>
    <p:extLst>
      <p:ext uri="{BB962C8B-B14F-4D97-AF65-F5344CB8AC3E}">
        <p14:creationId xmlns:p14="http://schemas.microsoft.com/office/powerpoint/2010/main" val="1092651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3850" y="762000"/>
            <a:ext cx="8496300" cy="649288"/>
          </a:xfrm>
        </p:spPr>
        <p:txBody>
          <a:bodyPr/>
          <a:lstStyle/>
          <a:p>
            <a:r>
              <a:rPr lang="en-GB" dirty="0">
                <a:latin typeface="Georgia" charset="0"/>
                <a:ea typeface="ＭＳ Ｐゴシック" charset="0"/>
              </a:rPr>
              <a:t>What other components can I use?</a:t>
            </a:r>
          </a:p>
        </p:txBody>
      </p:sp>
      <p:sp>
        <p:nvSpPr>
          <p:cNvPr id="20483" name="Rectangle 3"/>
          <p:cNvSpPr>
            <a:spLocks noGrp="1" noChangeArrowheads="1"/>
          </p:cNvSpPr>
          <p:nvPr>
            <p:ph idx="1"/>
          </p:nvPr>
        </p:nvSpPr>
        <p:spPr>
          <a:xfrm>
            <a:off x="323850" y="1447800"/>
            <a:ext cx="8496300" cy="4114800"/>
          </a:xfrm>
        </p:spPr>
        <p:txBody>
          <a:bodyPr/>
          <a:lstStyle/>
          <a:p>
            <a:pPr>
              <a:lnSpc>
                <a:spcPct val="80000"/>
              </a:lnSpc>
            </a:pPr>
            <a:r>
              <a:rPr lang="en-GB" sz="1800" dirty="0">
                <a:latin typeface="Georgia" charset="0"/>
                <a:ea typeface="ＭＳ Ｐゴシック" charset="0"/>
              </a:rPr>
              <a:t>Anything we have in stock? </a:t>
            </a:r>
          </a:p>
          <a:p>
            <a:pPr lvl="1">
              <a:lnSpc>
                <a:spcPct val="80000"/>
              </a:lnSpc>
            </a:pPr>
            <a:r>
              <a:rPr lang="en-GB" sz="1800" i="1" dirty="0" smtClean="0">
                <a:latin typeface="Georgia" charset="0"/>
                <a:ea typeface="ＭＳ Ｐゴシック" charset="0"/>
              </a:rPr>
              <a:t>Yes (e.g. accelerometer, TFT display, camera, FPGA, etc.)</a:t>
            </a:r>
            <a:endParaRPr lang="en-GB" sz="1800" i="1" dirty="0">
              <a:latin typeface="Georgia" charset="0"/>
              <a:ea typeface="ＭＳ Ｐゴシック" charset="0"/>
            </a:endParaRPr>
          </a:p>
          <a:p>
            <a:pPr>
              <a:lnSpc>
                <a:spcPct val="80000"/>
              </a:lnSpc>
            </a:pPr>
            <a:r>
              <a:rPr lang="en-GB" sz="1800" dirty="0">
                <a:latin typeface="Georgia" charset="0"/>
                <a:ea typeface="ＭＳ Ｐゴシック" charset="0"/>
              </a:rPr>
              <a:t>How do I find out? </a:t>
            </a:r>
          </a:p>
          <a:p>
            <a:pPr lvl="1">
              <a:lnSpc>
                <a:spcPct val="80000"/>
              </a:lnSpc>
            </a:pPr>
            <a:r>
              <a:rPr lang="en-GB" sz="1800" i="1" dirty="0" smtClean="0">
                <a:latin typeface="Georgia" charset="0"/>
                <a:ea typeface="ＭＳ Ｐゴシック" charset="0"/>
              </a:rPr>
              <a:t>Ask </a:t>
            </a:r>
            <a:r>
              <a:rPr lang="en-GB" sz="1800" i="1" dirty="0">
                <a:latin typeface="Georgia" charset="0"/>
                <a:ea typeface="ＭＳ Ｐゴシック" charset="0"/>
              </a:rPr>
              <a:t>stores, but make a list and be prepared. Don’t waste their time</a:t>
            </a:r>
            <a:r>
              <a:rPr lang="en-GB" sz="1800" i="1" dirty="0" smtClean="0">
                <a:latin typeface="Georgia" charset="0"/>
                <a:ea typeface="ＭＳ Ｐゴシック" charset="0"/>
              </a:rPr>
              <a:t>. Nominate one member of your team to interact with stores.</a:t>
            </a:r>
            <a:endParaRPr lang="en-GB" sz="1800" i="1" dirty="0">
              <a:latin typeface="Georgia" charset="0"/>
              <a:ea typeface="ＭＳ Ｐゴシック" charset="0"/>
            </a:endParaRPr>
          </a:p>
          <a:p>
            <a:pPr>
              <a:lnSpc>
                <a:spcPct val="80000"/>
              </a:lnSpc>
            </a:pPr>
            <a:r>
              <a:rPr lang="en-GB" sz="1800" dirty="0">
                <a:latin typeface="Georgia" charset="0"/>
                <a:ea typeface="ＭＳ Ｐゴシック" charset="0"/>
              </a:rPr>
              <a:t>Will components be ordered? </a:t>
            </a:r>
          </a:p>
          <a:p>
            <a:pPr lvl="1">
              <a:lnSpc>
                <a:spcPct val="80000"/>
              </a:lnSpc>
            </a:pPr>
            <a:r>
              <a:rPr lang="en-GB" sz="1800" i="1" dirty="0">
                <a:latin typeface="Georgia" charset="0"/>
                <a:ea typeface="ＭＳ Ｐゴシック" charset="0"/>
              </a:rPr>
              <a:t>Yes, tell us what you need, but don’t go for “canned” solutions. Your team has a budget up to </a:t>
            </a:r>
            <a:r>
              <a:rPr lang="en-GB" sz="1800" i="1" dirty="0" smtClean="0">
                <a:latin typeface="Georgia" charset="0"/>
                <a:ea typeface="ＭＳ Ｐゴシック" charset="0"/>
              </a:rPr>
              <a:t>50 </a:t>
            </a:r>
            <a:r>
              <a:rPr lang="en-GB" sz="1800" i="1" dirty="0">
                <a:latin typeface="Georgia" charset="0"/>
                <a:ea typeface="ＭＳ Ｐゴシック" charset="0"/>
              </a:rPr>
              <a:t>pounds for non-stocked components.</a:t>
            </a:r>
          </a:p>
          <a:p>
            <a:pPr>
              <a:lnSpc>
                <a:spcPct val="80000"/>
              </a:lnSpc>
            </a:pPr>
            <a:r>
              <a:rPr lang="en-GB" sz="1800" dirty="0">
                <a:latin typeface="Georgia" charset="0"/>
                <a:ea typeface="ＭＳ Ｐゴシック" charset="0"/>
              </a:rPr>
              <a:t>Can I buy my own? </a:t>
            </a:r>
          </a:p>
          <a:p>
            <a:pPr lvl="1">
              <a:lnSpc>
                <a:spcPct val="80000"/>
              </a:lnSpc>
            </a:pPr>
            <a:r>
              <a:rPr lang="en-GB" sz="1800" i="1" dirty="0">
                <a:latin typeface="Georgia" charset="0"/>
                <a:ea typeface="ＭＳ Ｐゴシック" charset="0"/>
              </a:rPr>
              <a:t>Yes, if you can make a </a:t>
            </a:r>
            <a:r>
              <a:rPr lang="en-GB" sz="1800" i="1" dirty="0" smtClean="0">
                <a:latin typeface="Georgia" charset="0"/>
                <a:ea typeface="ＭＳ Ｐゴシック" charset="0"/>
              </a:rPr>
              <a:t>good </a:t>
            </a:r>
            <a:r>
              <a:rPr lang="en-GB" sz="1800" i="1" dirty="0">
                <a:latin typeface="Georgia" charset="0"/>
                <a:ea typeface="ＭＳ Ｐゴシック" charset="0"/>
              </a:rPr>
              <a:t>case for it in your project proposal form. </a:t>
            </a:r>
          </a:p>
          <a:p>
            <a:pPr>
              <a:lnSpc>
                <a:spcPct val="80000"/>
              </a:lnSpc>
            </a:pPr>
            <a:r>
              <a:rPr lang="en-GB" sz="1800" dirty="0">
                <a:latin typeface="Georgia" charset="0"/>
                <a:ea typeface="ＭＳ Ｐゴシック" charset="0"/>
              </a:rPr>
              <a:t>What components are banned? </a:t>
            </a:r>
          </a:p>
          <a:p>
            <a:pPr lvl="1">
              <a:lnSpc>
                <a:spcPct val="80000"/>
              </a:lnSpc>
            </a:pPr>
            <a:r>
              <a:rPr lang="en-GB" sz="1800" i="1" dirty="0">
                <a:latin typeface="Georgia" charset="0"/>
                <a:ea typeface="ＭＳ Ｐゴシック" charset="0"/>
              </a:rPr>
              <a:t>Complete canned solutions or design kits</a:t>
            </a:r>
          </a:p>
          <a:p>
            <a:pPr>
              <a:lnSpc>
                <a:spcPct val="80000"/>
              </a:lnSpc>
            </a:pPr>
            <a:r>
              <a:rPr lang="en-GB" sz="1800" dirty="0">
                <a:latin typeface="Georgia" charset="0"/>
                <a:ea typeface="ＭＳ Ｐゴシック" charset="0"/>
              </a:rPr>
              <a:t>What programming language must I use? </a:t>
            </a:r>
          </a:p>
          <a:p>
            <a:pPr lvl="1">
              <a:lnSpc>
                <a:spcPct val="80000"/>
              </a:lnSpc>
            </a:pPr>
            <a:r>
              <a:rPr lang="en-GB" sz="1800" i="1" dirty="0">
                <a:latin typeface="Georgia" charset="0"/>
                <a:ea typeface="ＭＳ Ｐゴシック" charset="0"/>
              </a:rPr>
              <a:t>Anything you like that gets the job done</a:t>
            </a:r>
          </a:p>
          <a:p>
            <a:pPr>
              <a:lnSpc>
                <a:spcPct val="80000"/>
              </a:lnSpc>
            </a:pPr>
            <a:endParaRPr lang="en-GB" sz="1800" dirty="0">
              <a:latin typeface="Georgia" charset="0"/>
              <a:ea typeface="ＭＳ Ｐゴシック" charset="0"/>
            </a:endParaRPr>
          </a:p>
        </p:txBody>
      </p:sp>
    </p:spTree>
    <p:extLst>
      <p:ext uri="{BB962C8B-B14F-4D97-AF65-F5344CB8AC3E}">
        <p14:creationId xmlns:p14="http://schemas.microsoft.com/office/powerpoint/2010/main" val="7486593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23850" y="685800"/>
            <a:ext cx="8496300" cy="649288"/>
          </a:xfrm>
        </p:spPr>
        <p:txBody>
          <a:bodyPr/>
          <a:lstStyle/>
          <a:p>
            <a:r>
              <a:rPr lang="en-US" dirty="0">
                <a:latin typeface="Georgia" charset="0"/>
                <a:ea typeface="ＭＳ Ｐゴシック" charset="0"/>
              </a:rPr>
              <a:t>Academic Integrity</a:t>
            </a:r>
            <a:endParaRPr lang="en-GB" dirty="0">
              <a:latin typeface="Georgia" charset="0"/>
              <a:ea typeface="ＭＳ Ｐゴシック" charset="0"/>
            </a:endParaRPr>
          </a:p>
        </p:txBody>
      </p:sp>
      <p:sp>
        <p:nvSpPr>
          <p:cNvPr id="21507" name="Content Placeholder 2"/>
          <p:cNvSpPr>
            <a:spLocks noGrp="1"/>
          </p:cNvSpPr>
          <p:nvPr>
            <p:ph idx="1"/>
          </p:nvPr>
        </p:nvSpPr>
        <p:spPr>
          <a:xfrm>
            <a:off x="323850" y="1447800"/>
            <a:ext cx="8667750" cy="5105400"/>
          </a:xfrm>
        </p:spPr>
        <p:txBody>
          <a:bodyPr/>
          <a:lstStyle/>
          <a:p>
            <a:r>
              <a:rPr lang="en-GB" dirty="0">
                <a:latin typeface="Georgia" charset="0"/>
                <a:ea typeface="ＭＳ Ｐゴシック" charset="0"/>
              </a:rPr>
              <a:t>You may wish to use elements of hardware or software of other designs you may be able to find. This is </a:t>
            </a:r>
            <a:r>
              <a:rPr lang="en-GB" u="sng" dirty="0">
                <a:latin typeface="Georgia" charset="0"/>
                <a:ea typeface="ＭＳ Ｐゴシック" charset="0"/>
              </a:rPr>
              <a:t>only</a:t>
            </a:r>
            <a:r>
              <a:rPr lang="en-GB" dirty="0">
                <a:latin typeface="Georgia" charset="0"/>
                <a:ea typeface="ＭＳ Ｐゴシック" charset="0"/>
              </a:rPr>
              <a:t> acceptable provided you follow the standard procedures for academic integrity ( </a:t>
            </a:r>
            <a:r>
              <a:rPr lang="en-GB" u="sng" dirty="0">
                <a:latin typeface="Georgia" charset="0"/>
                <a:ea typeface="ＭＳ Ｐゴシック" charset="0"/>
                <a:hlinkClick r:id="rId2"/>
              </a:rPr>
              <a:t>https://secure.ecs.soton.ac.uk/kb/entry/35/</a:t>
            </a:r>
            <a:r>
              <a:rPr lang="en-GB" dirty="0">
                <a:latin typeface="Georgia" charset="0"/>
                <a:ea typeface="ＭＳ Ｐゴシック" charset="0"/>
              </a:rPr>
              <a:t>). </a:t>
            </a:r>
          </a:p>
          <a:p>
            <a:r>
              <a:rPr lang="en-GB" dirty="0">
                <a:latin typeface="Georgia" charset="0"/>
                <a:ea typeface="ＭＳ Ｐゴシック" charset="0"/>
              </a:rPr>
              <a:t>Simply copying large parts of another design will result in a low mark for the exercise. However, re-using and referencing an element from another design because you understand it and think it is good is fine. With software make good use of libraries where they exist – do not write a low-level graphics library for your display if one already exists – use it!</a:t>
            </a:r>
          </a:p>
          <a:p>
            <a:r>
              <a:rPr lang="en-GB" dirty="0">
                <a:latin typeface="Georgia" charset="0"/>
                <a:ea typeface="ＭＳ Ｐゴシック" charset="0"/>
              </a:rPr>
              <a:t>Ultimately, the balance between your own ideas and those of others will moderate the marking of your design.</a:t>
            </a:r>
          </a:p>
        </p:txBody>
      </p:sp>
    </p:spTree>
    <p:extLst>
      <p:ext uri="{BB962C8B-B14F-4D97-AF65-F5344CB8AC3E}">
        <p14:creationId xmlns:p14="http://schemas.microsoft.com/office/powerpoint/2010/main" val="12748490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F5C95A-FBE7-874B-8E3C-B5FE2169AB81}" type="slidenum">
              <a:rPr lang="en-GB" smtClean="0"/>
              <a:pPr/>
              <a:t>22</a:t>
            </a:fld>
            <a:endParaRPr lang="en-GB"/>
          </a:p>
        </p:txBody>
      </p:sp>
      <p:sp>
        <p:nvSpPr>
          <p:cNvPr id="3" name="Title 1"/>
          <p:cNvSpPr txBox="1">
            <a:spLocks/>
          </p:cNvSpPr>
          <p:nvPr/>
        </p:nvSpPr>
        <p:spPr>
          <a:xfrm>
            <a:off x="323850" y="908050"/>
            <a:ext cx="8496300" cy="649288"/>
          </a:xfrm>
          <a:prstGeom prst="rect">
            <a:avLst/>
          </a:prstGeom>
        </p:spPr>
        <p:txBody>
          <a:bodyPr/>
          <a:lst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a:lstStyle>
          <a:p>
            <a:r>
              <a:rPr lang="en-US" smtClean="0"/>
              <a:t>Design completion form</a:t>
            </a:r>
            <a:endParaRPr lang="en-US" dirty="0"/>
          </a:p>
        </p:txBody>
      </p:sp>
      <p:sp>
        <p:nvSpPr>
          <p:cNvPr id="4" name="Content Placeholder 4"/>
          <p:cNvSpPr txBox="1">
            <a:spLocks/>
          </p:cNvSpPr>
          <p:nvPr/>
        </p:nvSpPr>
        <p:spPr>
          <a:xfrm>
            <a:off x="323850" y="1700213"/>
            <a:ext cx="8496300" cy="4114800"/>
          </a:xfrm>
          <a:prstGeom prst="rect">
            <a:avLst/>
          </a:prstGeom>
        </p:spPr>
        <p:txBody>
          <a:bodyPr/>
          <a:lstStyle>
            <a:lvl1pPr marL="342900" indent="-342900" algn="l" rtl="0" fontAlgn="base">
              <a:spcBef>
                <a:spcPct val="0"/>
              </a:spcBef>
              <a:spcAft>
                <a:spcPct val="70000"/>
              </a:spcAft>
              <a:buChar char="•"/>
              <a:defRPr sz="2400">
                <a:solidFill>
                  <a:schemeClr val="tx1"/>
                </a:solidFill>
                <a:latin typeface="+mn-lt"/>
                <a:ea typeface="+mn-ea"/>
                <a:cs typeface="+mn-cs"/>
              </a:defRPr>
            </a:lvl1pPr>
            <a:lvl2pPr marL="742950" indent="-285750" algn="l" rtl="0" fontAlgn="base">
              <a:lnSpc>
                <a:spcPct val="90000"/>
              </a:lnSpc>
              <a:spcBef>
                <a:spcPct val="0"/>
              </a:spcBef>
              <a:spcAft>
                <a:spcPct val="50000"/>
              </a:spcAft>
              <a:buChar char="–"/>
              <a:defRPr sz="2400">
                <a:solidFill>
                  <a:schemeClr val="tx1"/>
                </a:solidFill>
                <a:latin typeface="+mn-lt"/>
                <a:ea typeface="+mn-ea"/>
              </a:defRPr>
            </a:lvl2pPr>
            <a:lvl3pPr marL="1143000" indent="-228600" algn="l" rtl="0" fontAlgn="base">
              <a:spcBef>
                <a:spcPct val="20000"/>
              </a:spcBef>
              <a:spcAft>
                <a:spcPct val="50000"/>
              </a:spcAft>
              <a:buChar char="•"/>
              <a:defRPr sz="2400">
                <a:solidFill>
                  <a:schemeClr val="tx1"/>
                </a:solidFill>
                <a:latin typeface="+mn-lt"/>
                <a:ea typeface="+mn-ea"/>
              </a:defRPr>
            </a:lvl3pPr>
            <a:lvl4pPr marL="1600200" indent="-228600" algn="l" rtl="0" fontAlgn="base">
              <a:spcBef>
                <a:spcPct val="20000"/>
              </a:spcBef>
              <a:spcAft>
                <a:spcPct val="50000"/>
              </a:spcAft>
              <a:buChar char="–"/>
              <a:defRPr sz="2400">
                <a:solidFill>
                  <a:schemeClr val="tx1"/>
                </a:solidFill>
                <a:latin typeface="+mn-lt"/>
                <a:ea typeface="+mn-ea"/>
              </a:defRPr>
            </a:lvl4pPr>
            <a:lvl5pPr marL="2057400" indent="-228600" algn="l" rtl="0" fontAlgn="base">
              <a:spcBef>
                <a:spcPct val="20000"/>
              </a:spcBef>
              <a:spcAft>
                <a:spcPct val="50000"/>
              </a:spcAft>
              <a:buChar char="»"/>
              <a:defRPr sz="2400">
                <a:solidFill>
                  <a:schemeClr val="tx1"/>
                </a:solidFill>
                <a:latin typeface="+mn-lt"/>
                <a:ea typeface="+mn-ea"/>
              </a:defRPr>
            </a:lvl5pPr>
            <a:lvl6pPr marL="2514600" indent="-228600" algn="l" rtl="0" fontAlgn="base">
              <a:spcBef>
                <a:spcPct val="20000"/>
              </a:spcBef>
              <a:spcAft>
                <a:spcPct val="50000"/>
              </a:spcAft>
              <a:buChar char="»"/>
              <a:defRPr sz="2400">
                <a:solidFill>
                  <a:schemeClr val="tx1"/>
                </a:solidFill>
                <a:latin typeface="+mn-lt"/>
                <a:ea typeface="+mn-ea"/>
              </a:defRPr>
            </a:lvl6pPr>
            <a:lvl7pPr marL="2971800" indent="-228600" algn="l" rtl="0" fontAlgn="base">
              <a:spcBef>
                <a:spcPct val="20000"/>
              </a:spcBef>
              <a:spcAft>
                <a:spcPct val="50000"/>
              </a:spcAft>
              <a:buChar char="»"/>
              <a:defRPr sz="2400">
                <a:solidFill>
                  <a:schemeClr val="tx1"/>
                </a:solidFill>
                <a:latin typeface="+mn-lt"/>
                <a:ea typeface="+mn-ea"/>
              </a:defRPr>
            </a:lvl7pPr>
            <a:lvl8pPr marL="3429000" indent="-228600" algn="l" rtl="0" fontAlgn="base">
              <a:spcBef>
                <a:spcPct val="20000"/>
              </a:spcBef>
              <a:spcAft>
                <a:spcPct val="50000"/>
              </a:spcAft>
              <a:buChar char="»"/>
              <a:defRPr sz="2400">
                <a:solidFill>
                  <a:schemeClr val="tx1"/>
                </a:solidFill>
                <a:latin typeface="+mn-lt"/>
                <a:ea typeface="+mn-ea"/>
              </a:defRPr>
            </a:lvl8pPr>
            <a:lvl9pPr marL="3886200" indent="-228600" algn="l" rtl="0" fontAlgn="base">
              <a:spcBef>
                <a:spcPct val="20000"/>
              </a:spcBef>
              <a:spcAft>
                <a:spcPct val="50000"/>
              </a:spcAft>
              <a:buChar char="»"/>
              <a:defRPr sz="2400">
                <a:solidFill>
                  <a:schemeClr val="tx1"/>
                </a:solidFill>
                <a:latin typeface="+mn-lt"/>
                <a:ea typeface="+mn-ea"/>
              </a:defRPr>
            </a:lvl9pPr>
          </a:lstStyle>
          <a:p>
            <a:r>
              <a:rPr lang="en-US" smtClean="0"/>
              <a:t>You will define your own milestones which will be signed off by members of staff as you progress. Example below:</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814059986"/>
              </p:ext>
            </p:extLst>
          </p:nvPr>
        </p:nvGraphicFramePr>
        <p:xfrm>
          <a:off x="611560" y="2567264"/>
          <a:ext cx="7794104" cy="4279540"/>
        </p:xfrm>
        <a:graphic>
          <a:graphicData uri="http://schemas.openxmlformats.org/presentationml/2006/ole">
            <mc:AlternateContent xmlns:mc="http://schemas.openxmlformats.org/markup-compatibility/2006">
              <mc:Choice xmlns:v="urn:schemas-microsoft-com:vml" Requires="v">
                <p:oleObj spid="_x0000_s139267" name="Document" r:id="rId3" imgW="9829800" imgH="5397500" progId="Word.Document.12">
                  <p:embed/>
                </p:oleObj>
              </mc:Choice>
              <mc:Fallback>
                <p:oleObj name="Document" r:id="rId3" imgW="9829800" imgH="5397500" progId="Word.Document.12">
                  <p:embed/>
                  <p:pic>
                    <p:nvPicPr>
                      <p:cNvPr id="0" name=""/>
                      <p:cNvPicPr/>
                      <p:nvPr/>
                    </p:nvPicPr>
                    <p:blipFill>
                      <a:blip r:embed="rId4"/>
                      <a:stretch>
                        <a:fillRect/>
                      </a:stretch>
                    </p:blipFill>
                    <p:spPr>
                      <a:xfrm>
                        <a:off x="611560" y="2567264"/>
                        <a:ext cx="7794104" cy="4279540"/>
                      </a:xfrm>
                      <a:prstGeom prst="rect">
                        <a:avLst/>
                      </a:prstGeom>
                    </p:spPr>
                  </p:pic>
                </p:oleObj>
              </mc:Fallback>
            </mc:AlternateContent>
          </a:graphicData>
        </a:graphic>
      </p:graphicFrame>
    </p:spTree>
    <p:extLst>
      <p:ext uri="{BB962C8B-B14F-4D97-AF65-F5344CB8AC3E}">
        <p14:creationId xmlns:p14="http://schemas.microsoft.com/office/powerpoint/2010/main" val="1607126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atin typeface="Georgia" charset="0"/>
                <a:ea typeface="ＭＳ Ｐゴシック" charset="0"/>
              </a:rPr>
              <a:t>Trade Fair</a:t>
            </a:r>
          </a:p>
        </p:txBody>
      </p:sp>
      <p:sp>
        <p:nvSpPr>
          <p:cNvPr id="22531" name="Content Placeholder 2"/>
          <p:cNvSpPr>
            <a:spLocks noGrp="1"/>
          </p:cNvSpPr>
          <p:nvPr>
            <p:ph idx="1"/>
          </p:nvPr>
        </p:nvSpPr>
        <p:spPr/>
        <p:txBody>
          <a:bodyPr/>
          <a:lstStyle/>
          <a:p>
            <a:r>
              <a:rPr lang="en-GB" dirty="0" smtClean="0">
                <a:latin typeface="Georgia" charset="0"/>
                <a:ea typeface="ＭＳ Ｐゴシック" charset="0"/>
              </a:rPr>
              <a:t>21</a:t>
            </a:r>
            <a:r>
              <a:rPr lang="en-GB" baseline="30000" dirty="0" smtClean="0">
                <a:latin typeface="Georgia" charset="0"/>
                <a:ea typeface="ＭＳ Ｐゴシック" charset="0"/>
              </a:rPr>
              <a:t>st</a:t>
            </a:r>
            <a:r>
              <a:rPr lang="en-GB" dirty="0" smtClean="0">
                <a:latin typeface="Georgia" charset="0"/>
                <a:ea typeface="ＭＳ Ｐゴシック" charset="0"/>
              </a:rPr>
              <a:t> March, </a:t>
            </a:r>
            <a:r>
              <a:rPr lang="en-GB" dirty="0">
                <a:latin typeface="Georgia" charset="0"/>
                <a:ea typeface="ＭＳ Ｐゴシック" charset="0"/>
              </a:rPr>
              <a:t>to pitch your design to the customer and your classmates. </a:t>
            </a:r>
          </a:p>
          <a:p>
            <a:pPr>
              <a:lnSpc>
                <a:spcPts val="1800"/>
              </a:lnSpc>
            </a:pPr>
            <a:r>
              <a:rPr lang="en-GB" dirty="0" smtClean="0">
                <a:latin typeface="Georgia" charset="0"/>
                <a:ea typeface="ＭＳ Ｐゴシック" charset="0"/>
              </a:rPr>
              <a:t>Five </a:t>
            </a:r>
            <a:r>
              <a:rPr lang="en-GB" dirty="0">
                <a:latin typeface="Georgia" charset="0"/>
                <a:ea typeface="ＭＳ Ｐゴシック" charset="0"/>
              </a:rPr>
              <a:t>minute presentation of your final design, describing:</a:t>
            </a:r>
          </a:p>
          <a:p>
            <a:pPr lvl="1">
              <a:lnSpc>
                <a:spcPts val="1800"/>
              </a:lnSpc>
            </a:pPr>
            <a:r>
              <a:rPr lang="en-GB" sz="2000" dirty="0" smtClean="0">
                <a:latin typeface="Georgia" charset="0"/>
                <a:ea typeface="ＭＳ Ｐゴシック" charset="0"/>
              </a:rPr>
              <a:t>your </a:t>
            </a:r>
            <a:r>
              <a:rPr lang="en-GB" sz="2000" dirty="0">
                <a:latin typeface="Georgia" charset="0"/>
                <a:ea typeface="ＭＳ Ｐゴシック" charset="0"/>
              </a:rPr>
              <a:t>target </a:t>
            </a:r>
            <a:r>
              <a:rPr lang="en-GB" sz="2000" dirty="0" smtClean="0">
                <a:latin typeface="Georgia" charset="0"/>
                <a:ea typeface="ＭＳ Ｐゴシック" charset="0"/>
              </a:rPr>
              <a:t>market and </a:t>
            </a:r>
            <a:r>
              <a:rPr lang="en-GB" sz="2000" dirty="0">
                <a:latin typeface="Georgia" charset="0"/>
                <a:ea typeface="ＭＳ Ｐゴシック" charset="0"/>
              </a:rPr>
              <a:t>costing of your device, </a:t>
            </a:r>
          </a:p>
          <a:p>
            <a:pPr lvl="1">
              <a:lnSpc>
                <a:spcPts val="1800"/>
              </a:lnSpc>
            </a:pPr>
            <a:r>
              <a:rPr lang="en-GB" sz="2000" dirty="0" smtClean="0">
                <a:latin typeface="Georgia" charset="0"/>
                <a:ea typeface="ＭＳ Ｐゴシック" charset="0"/>
              </a:rPr>
              <a:t>your design, </a:t>
            </a:r>
          </a:p>
          <a:p>
            <a:pPr lvl="1">
              <a:lnSpc>
                <a:spcPts val="1800"/>
              </a:lnSpc>
            </a:pPr>
            <a:r>
              <a:rPr lang="en-GB" sz="2000" dirty="0" smtClean="0">
                <a:latin typeface="Georgia" charset="0"/>
                <a:ea typeface="ＭＳ Ｐゴシック" charset="0"/>
              </a:rPr>
              <a:t>the </a:t>
            </a:r>
            <a:r>
              <a:rPr lang="en-GB" sz="2000" dirty="0">
                <a:latin typeface="Georgia" charset="0"/>
                <a:ea typeface="ＭＳ Ｐゴシック" charset="0"/>
              </a:rPr>
              <a:t>problems you encountered, </a:t>
            </a:r>
          </a:p>
          <a:p>
            <a:pPr lvl="1">
              <a:lnSpc>
                <a:spcPts val="1800"/>
              </a:lnSpc>
            </a:pPr>
            <a:r>
              <a:rPr lang="en-GB" sz="2000" dirty="0">
                <a:latin typeface="Georgia" charset="0"/>
                <a:ea typeface="ＭＳ Ｐゴシック" charset="0"/>
              </a:rPr>
              <a:t>and the performance of the final prototype. </a:t>
            </a:r>
          </a:p>
          <a:p>
            <a:r>
              <a:rPr lang="en-GB" dirty="0" smtClean="0">
                <a:latin typeface="Georgia" charset="0"/>
                <a:ea typeface="ＭＳ Ｐゴシック" charset="0"/>
              </a:rPr>
              <a:t>One minute video advert</a:t>
            </a:r>
          </a:p>
          <a:p>
            <a:r>
              <a:rPr lang="en-GB" dirty="0" smtClean="0">
                <a:latin typeface="Georgia" charset="0"/>
                <a:ea typeface="ＭＳ Ｐゴシック" charset="0"/>
              </a:rPr>
              <a:t>Elect </a:t>
            </a:r>
            <a:r>
              <a:rPr lang="en-GB" dirty="0">
                <a:latin typeface="Georgia" charset="0"/>
                <a:ea typeface="ＭＳ Ｐゴシック" charset="0"/>
              </a:rPr>
              <a:t>one team member to give the presentation</a:t>
            </a:r>
          </a:p>
          <a:p>
            <a:r>
              <a:rPr lang="en-GB" dirty="0">
                <a:latin typeface="Georgia" charset="0"/>
                <a:ea typeface="ＭＳ Ｐゴシック" charset="0"/>
              </a:rPr>
              <a:t>Think how you might make it stand-out from the others. </a:t>
            </a:r>
            <a:endParaRPr lang="en-US" dirty="0">
              <a:latin typeface="Georgia" charset="0"/>
              <a:ea typeface="ＭＳ Ｐゴシック" charset="0"/>
            </a:endParaRPr>
          </a:p>
        </p:txBody>
      </p:sp>
    </p:spTree>
    <p:extLst>
      <p:ext uri="{BB962C8B-B14F-4D97-AF65-F5344CB8AC3E}">
        <p14:creationId xmlns:p14="http://schemas.microsoft.com/office/powerpoint/2010/main" val="22588955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23850" y="533400"/>
            <a:ext cx="8496300" cy="649288"/>
          </a:xfrm>
        </p:spPr>
        <p:txBody>
          <a:bodyPr/>
          <a:lstStyle/>
          <a:p>
            <a:r>
              <a:rPr lang="en-US" dirty="0" err="1">
                <a:latin typeface="Georgia" charset="0"/>
                <a:ea typeface="ＭＳ Ｐゴシック" charset="0"/>
              </a:rPr>
              <a:t>Detica</a:t>
            </a:r>
            <a:r>
              <a:rPr lang="en-US" dirty="0">
                <a:latin typeface="Georgia" charset="0"/>
                <a:ea typeface="ＭＳ Ｐゴシック" charset="0"/>
              </a:rPr>
              <a:t> System Design Prize</a:t>
            </a:r>
          </a:p>
        </p:txBody>
      </p:sp>
      <p:sp>
        <p:nvSpPr>
          <p:cNvPr id="23555" name="Content Placeholder 2"/>
          <p:cNvSpPr>
            <a:spLocks noGrp="1"/>
          </p:cNvSpPr>
          <p:nvPr>
            <p:ph idx="1"/>
          </p:nvPr>
        </p:nvSpPr>
        <p:spPr>
          <a:xfrm>
            <a:off x="323850" y="1447800"/>
            <a:ext cx="6076950" cy="4114800"/>
          </a:xfrm>
        </p:spPr>
        <p:txBody>
          <a:bodyPr/>
          <a:lstStyle/>
          <a:p>
            <a:pPr marL="342900" lvl="1" indent="-342900">
              <a:lnSpc>
                <a:spcPct val="100000"/>
              </a:lnSpc>
              <a:spcAft>
                <a:spcPct val="70000"/>
              </a:spcAft>
              <a:buFontTx/>
              <a:buChar char="•"/>
            </a:pPr>
            <a:r>
              <a:rPr lang="en-GB" dirty="0">
                <a:latin typeface="Georgia" charset="0"/>
                <a:ea typeface="ＭＳ Ｐゴシック" charset="0"/>
              </a:rPr>
              <a:t>This exercise is competitive</a:t>
            </a:r>
            <a:endParaRPr lang="en-US" dirty="0">
              <a:latin typeface="Georgia" charset="0"/>
              <a:ea typeface="ＭＳ Ｐゴシック" charset="0"/>
            </a:endParaRPr>
          </a:p>
          <a:p>
            <a:r>
              <a:rPr lang="en-US" dirty="0">
                <a:latin typeface="Georgia" charset="0"/>
                <a:ea typeface="ＭＳ Ｐゴシック" charset="0"/>
              </a:rPr>
              <a:t>100 pounds for each member of winning team</a:t>
            </a:r>
          </a:p>
          <a:p>
            <a:r>
              <a:rPr lang="en-US" dirty="0">
                <a:latin typeface="Georgia" charset="0"/>
                <a:ea typeface="ＭＳ Ｐゴシック" charset="0"/>
              </a:rPr>
              <a:t>Judging panel made up from ECS and </a:t>
            </a:r>
            <a:r>
              <a:rPr lang="en-US" dirty="0" err="1">
                <a:latin typeface="Georgia" charset="0"/>
                <a:ea typeface="ＭＳ Ｐゴシック" charset="0"/>
              </a:rPr>
              <a:t>Detica</a:t>
            </a:r>
            <a:r>
              <a:rPr lang="en-US" dirty="0">
                <a:latin typeface="Georgia" charset="0"/>
                <a:ea typeface="ＭＳ Ｐゴシック" charset="0"/>
              </a:rPr>
              <a:t> staff</a:t>
            </a:r>
          </a:p>
          <a:p>
            <a:r>
              <a:rPr lang="en-GB" dirty="0">
                <a:latin typeface="Georgia" charset="0"/>
                <a:ea typeface="ＭＳ Ｐゴシック" charset="0"/>
              </a:rPr>
              <a:t>The judgement will be made on the submitted hardware, design completion form and presentation. </a:t>
            </a:r>
          </a:p>
          <a:p>
            <a:r>
              <a:rPr lang="en-GB" dirty="0">
                <a:latin typeface="Georgia" charset="0"/>
                <a:ea typeface="ＭＳ Ｐゴシック" charset="0"/>
              </a:rPr>
              <a:t>The winners will be announced at the trade fair on the afternoon of </a:t>
            </a:r>
            <a:r>
              <a:rPr lang="en-GB" dirty="0" smtClean="0">
                <a:latin typeface="Georgia" charset="0"/>
                <a:ea typeface="ＭＳ Ｐゴシック" charset="0"/>
              </a:rPr>
              <a:t>21</a:t>
            </a:r>
            <a:r>
              <a:rPr lang="en-GB" baseline="30000" dirty="0" smtClean="0">
                <a:latin typeface="Georgia" charset="0"/>
                <a:ea typeface="ＭＳ Ｐゴシック" charset="0"/>
              </a:rPr>
              <a:t>st</a:t>
            </a:r>
            <a:r>
              <a:rPr lang="en-GB" dirty="0" smtClean="0">
                <a:latin typeface="Georgia" charset="0"/>
                <a:ea typeface="ＭＳ Ｐゴシック" charset="0"/>
              </a:rPr>
              <a:t> March.</a:t>
            </a:r>
            <a:endParaRPr lang="en-US" dirty="0">
              <a:latin typeface="Georgia" charset="0"/>
              <a:ea typeface="ＭＳ Ｐゴシック" charset="0"/>
            </a:endParaRPr>
          </a:p>
          <a:p>
            <a:endParaRPr lang="en-US" dirty="0">
              <a:latin typeface="Georgia" charset="0"/>
              <a:ea typeface="ＭＳ Ｐゴシック" charset="0"/>
            </a:endParaRPr>
          </a:p>
          <a:p>
            <a:pPr>
              <a:buFontTx/>
              <a:buNone/>
            </a:pPr>
            <a:r>
              <a:rPr lang="en-US" dirty="0">
                <a:latin typeface="Georgia" charset="0"/>
                <a:ea typeface="ＭＳ Ｐゴシック" charset="0"/>
              </a:rPr>
              <a:t> </a:t>
            </a:r>
          </a:p>
        </p:txBody>
      </p:sp>
      <p:pic>
        <p:nvPicPr>
          <p:cNvPr id="23557" name="Picture 1" descr="C:\Documents and Settings\Administrator\Local Settings\Temporary Internet Files\Content.IE5\3U61DZ3O\j0440398[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05740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91059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F5C95A-FBE7-874B-8E3C-B5FE2169AB81}" type="slidenum">
              <a:rPr lang="en-GB" smtClean="0"/>
              <a:pPr/>
              <a:t>25</a:t>
            </a:fld>
            <a:endParaRPr lang="en-GB"/>
          </a:p>
        </p:txBody>
      </p:sp>
      <p:sp>
        <p:nvSpPr>
          <p:cNvPr id="3" name="Title 1"/>
          <p:cNvSpPr txBox="1">
            <a:spLocks/>
          </p:cNvSpPr>
          <p:nvPr/>
        </p:nvSpPr>
        <p:spPr>
          <a:xfrm>
            <a:off x="323850" y="908050"/>
            <a:ext cx="8496300" cy="649288"/>
          </a:xfrm>
          <a:prstGeom prst="rect">
            <a:avLst/>
          </a:prstGeom>
        </p:spPr>
        <p:txBody>
          <a:bodyPr/>
          <a:lst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a:lstStyle>
          <a:p>
            <a:r>
              <a:rPr lang="en-US" dirty="0" smtClean="0"/>
              <a:t>Class list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64062643"/>
              </p:ext>
            </p:extLst>
          </p:nvPr>
        </p:nvGraphicFramePr>
        <p:xfrm>
          <a:off x="251520" y="1628800"/>
          <a:ext cx="5015695" cy="4905350"/>
        </p:xfrm>
        <a:graphic>
          <a:graphicData uri="http://schemas.openxmlformats.org/presentationml/2006/ole">
            <mc:AlternateContent xmlns:mc="http://schemas.openxmlformats.org/markup-compatibility/2006">
              <mc:Choice xmlns:v="urn:schemas-microsoft-com:vml" Requires="v">
                <p:oleObj spid="_x0000_s137221" name="Document" r:id="rId3" imgW="6350000" imgH="6210300" progId="Word.Document.12">
                  <p:embed/>
                </p:oleObj>
              </mc:Choice>
              <mc:Fallback>
                <p:oleObj name="Document" r:id="rId3" imgW="6350000" imgH="6210300" progId="Word.Document.12">
                  <p:embed/>
                  <p:pic>
                    <p:nvPicPr>
                      <p:cNvPr id="0" name=""/>
                      <p:cNvPicPr/>
                      <p:nvPr/>
                    </p:nvPicPr>
                    <p:blipFill>
                      <a:blip r:embed="rId4"/>
                      <a:stretch>
                        <a:fillRect/>
                      </a:stretch>
                    </p:blipFill>
                    <p:spPr>
                      <a:xfrm>
                        <a:off x="251520" y="1628800"/>
                        <a:ext cx="5015695" cy="49053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09233582"/>
              </p:ext>
            </p:extLst>
          </p:nvPr>
        </p:nvGraphicFramePr>
        <p:xfrm>
          <a:off x="4083302" y="1628800"/>
          <a:ext cx="5024699" cy="4914156"/>
        </p:xfrm>
        <a:graphic>
          <a:graphicData uri="http://schemas.openxmlformats.org/presentationml/2006/ole">
            <mc:AlternateContent xmlns:mc="http://schemas.openxmlformats.org/markup-compatibility/2006">
              <mc:Choice xmlns:v="urn:schemas-microsoft-com:vml" Requires="v">
                <p:oleObj spid="_x0000_s137222" name="Document" r:id="rId5" imgW="6350000" imgH="6210300" progId="Word.Document.12">
                  <p:embed/>
                </p:oleObj>
              </mc:Choice>
              <mc:Fallback>
                <p:oleObj name="Document" r:id="rId5" imgW="6350000" imgH="6210300" progId="Word.Document.12">
                  <p:embed/>
                  <p:pic>
                    <p:nvPicPr>
                      <p:cNvPr id="0" name=""/>
                      <p:cNvPicPr/>
                      <p:nvPr/>
                    </p:nvPicPr>
                    <p:blipFill>
                      <a:blip r:embed="rId6"/>
                      <a:stretch>
                        <a:fillRect/>
                      </a:stretch>
                    </p:blipFill>
                    <p:spPr>
                      <a:xfrm>
                        <a:off x="4083302" y="1628800"/>
                        <a:ext cx="5024699" cy="4914156"/>
                      </a:xfrm>
                      <a:prstGeom prst="rect">
                        <a:avLst/>
                      </a:prstGeom>
                    </p:spPr>
                  </p:pic>
                </p:oleObj>
              </mc:Fallback>
            </mc:AlternateContent>
          </a:graphicData>
        </a:graphic>
      </p:graphicFrame>
      <p:sp>
        <p:nvSpPr>
          <p:cNvPr id="6" name="Slide Number Placeholder 4"/>
          <p:cNvSpPr txBox="1">
            <a:spLocks/>
          </p:cNvSpPr>
          <p:nvPr/>
        </p:nvSpPr>
        <p:spPr bwMode="auto">
          <a:xfrm>
            <a:off x="6877050" y="630872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0" bIns="45720" numCol="1" anchor="t" anchorCtr="0" compatLnSpc="1">
            <a:prstTxWarp prst="textNoShape">
              <a:avLst/>
            </a:prstTxWarp>
          </a:bodyPr>
          <a:lstStyle>
            <a:defPPr>
              <a:defRPr lang="en-GB"/>
            </a:defPPr>
            <a:lvl1pPr algn="r" rtl="0" eaLnBrk="0" fontAlgn="base" hangingPunct="0">
              <a:spcBef>
                <a:spcPct val="0"/>
              </a:spcBef>
              <a:spcAft>
                <a:spcPct val="0"/>
              </a:spcAft>
              <a:defRPr sz="1400" kern="1200">
                <a:solidFill>
                  <a:schemeClr val="tx1"/>
                </a:solidFill>
                <a:latin typeface="+mn-lt"/>
                <a:ea typeface="ＭＳ Ｐゴシック" charset="0"/>
                <a:cs typeface="ＭＳ Ｐゴシック" charset="0"/>
              </a:defRPr>
            </a:lvl1pPr>
            <a:lvl2pPr marL="457200" algn="ctr"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2pPr>
            <a:lvl3pPr marL="914400" algn="ctr"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3pPr>
            <a:lvl4pPr marL="1371600" algn="ctr"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4pPr>
            <a:lvl5pPr marL="1828800" algn="ctr" rtl="0" eaLnBrk="0" fontAlgn="base" hangingPunct="0">
              <a:spcBef>
                <a:spcPct val="0"/>
              </a:spcBef>
              <a:spcAft>
                <a:spcPct val="0"/>
              </a:spcAft>
              <a:defRPr sz="12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12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12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12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1200" kern="1200">
                <a:solidFill>
                  <a:schemeClr val="tx1"/>
                </a:solidFill>
                <a:latin typeface="Lucida Sans" charset="0"/>
                <a:ea typeface="ＭＳ Ｐゴシック" charset="0"/>
                <a:cs typeface="ＭＳ Ｐゴシック" charset="0"/>
              </a:defRPr>
            </a:lvl9pPr>
          </a:lstStyle>
          <a:p>
            <a:fld id="{535E2CD2-C3DD-F242-A88C-9197C5EEE698}" type="slidenum">
              <a:rPr lang="en-GB" smtClean="0"/>
              <a:pPr/>
              <a:t>25</a:t>
            </a:fld>
            <a:endParaRPr lang="en-GB"/>
          </a:p>
        </p:txBody>
      </p:sp>
    </p:spTree>
    <p:extLst>
      <p:ext uri="{BB962C8B-B14F-4D97-AF65-F5344CB8AC3E}">
        <p14:creationId xmlns:p14="http://schemas.microsoft.com/office/powerpoint/2010/main" val="558619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F5C95A-FBE7-874B-8E3C-B5FE2169AB81}" type="slidenum">
              <a:rPr lang="en-GB" smtClean="0"/>
              <a:pPr/>
              <a:t>26</a:t>
            </a:fld>
            <a:endParaRPr lang="en-GB"/>
          </a:p>
        </p:txBody>
      </p:sp>
      <p:graphicFrame>
        <p:nvGraphicFramePr>
          <p:cNvPr id="3" name="Object 2"/>
          <p:cNvGraphicFramePr>
            <a:graphicFrameLocks noChangeAspect="1"/>
          </p:cNvGraphicFramePr>
          <p:nvPr>
            <p:extLst>
              <p:ext uri="{D42A27DB-BD31-4B8C-83A1-F6EECF244321}">
                <p14:modId xmlns:p14="http://schemas.microsoft.com/office/powerpoint/2010/main" val="768239510"/>
              </p:ext>
            </p:extLst>
          </p:nvPr>
        </p:nvGraphicFramePr>
        <p:xfrm>
          <a:off x="1331640" y="2420888"/>
          <a:ext cx="6337300" cy="3365500"/>
        </p:xfrm>
        <a:graphic>
          <a:graphicData uri="http://schemas.openxmlformats.org/presentationml/2006/ole">
            <mc:AlternateContent xmlns:mc="http://schemas.openxmlformats.org/markup-compatibility/2006">
              <mc:Choice xmlns:v="urn:schemas-microsoft-com:vml" Requires="v">
                <p:oleObj spid="_x0000_s145409" name="Document" r:id="rId3" imgW="6337300" imgH="3365500" progId="Word.Document.12">
                  <p:embed/>
                </p:oleObj>
              </mc:Choice>
              <mc:Fallback>
                <p:oleObj name="Document" r:id="rId3" imgW="6337300" imgH="3365500" progId="Word.Document.12">
                  <p:embed/>
                  <p:pic>
                    <p:nvPicPr>
                      <p:cNvPr id="0" name=""/>
                      <p:cNvPicPr/>
                      <p:nvPr/>
                    </p:nvPicPr>
                    <p:blipFill>
                      <a:blip r:embed="rId4"/>
                      <a:stretch>
                        <a:fillRect/>
                      </a:stretch>
                    </p:blipFill>
                    <p:spPr>
                      <a:xfrm>
                        <a:off x="1331640" y="2420888"/>
                        <a:ext cx="6337300" cy="3365500"/>
                      </a:xfrm>
                      <a:prstGeom prst="rect">
                        <a:avLst/>
                      </a:prstGeom>
                    </p:spPr>
                  </p:pic>
                </p:oleObj>
              </mc:Fallback>
            </mc:AlternateContent>
          </a:graphicData>
        </a:graphic>
      </p:graphicFrame>
      <p:sp>
        <p:nvSpPr>
          <p:cNvPr id="4" name="Title 1"/>
          <p:cNvSpPr txBox="1">
            <a:spLocks/>
          </p:cNvSpPr>
          <p:nvPr/>
        </p:nvSpPr>
        <p:spPr>
          <a:xfrm>
            <a:off x="323850" y="908050"/>
            <a:ext cx="8496300" cy="649288"/>
          </a:xfrm>
          <a:prstGeom prst="rect">
            <a:avLst/>
          </a:prstGeom>
        </p:spPr>
        <p:txBody>
          <a:bodyPr/>
          <a:lst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a:lstStyle>
          <a:p>
            <a:r>
              <a:rPr lang="en-US" dirty="0" smtClean="0"/>
              <a:t>Design Clinic Schedule</a:t>
            </a:r>
            <a:endParaRPr lang="en-US" dirty="0"/>
          </a:p>
        </p:txBody>
      </p:sp>
      <p:sp>
        <p:nvSpPr>
          <p:cNvPr id="6" name="TextBox 5"/>
          <p:cNvSpPr txBox="1"/>
          <p:nvPr/>
        </p:nvSpPr>
        <p:spPr>
          <a:xfrm>
            <a:off x="467544" y="1700808"/>
            <a:ext cx="4438685" cy="276999"/>
          </a:xfrm>
          <a:prstGeom prst="rect">
            <a:avLst/>
          </a:prstGeom>
          <a:noFill/>
        </p:spPr>
        <p:txBody>
          <a:bodyPr wrap="none" rtlCol="0">
            <a:spAutoFit/>
          </a:bodyPr>
          <a:lstStyle/>
          <a:p>
            <a:r>
              <a:rPr lang="en-US" dirty="0" smtClean="0"/>
              <a:t>Monday 24</a:t>
            </a:r>
            <a:r>
              <a:rPr lang="en-US" baseline="30000" dirty="0" smtClean="0"/>
              <a:t>th</a:t>
            </a:r>
            <a:r>
              <a:rPr lang="en-US" dirty="0" smtClean="0"/>
              <a:t> February in the D area of the Electronics lab</a:t>
            </a:r>
            <a:endParaRPr lang="en-US" dirty="0"/>
          </a:p>
        </p:txBody>
      </p:sp>
    </p:spTree>
    <p:extLst>
      <p:ext uri="{BB962C8B-B14F-4D97-AF65-F5344CB8AC3E}">
        <p14:creationId xmlns:p14="http://schemas.microsoft.com/office/powerpoint/2010/main" val="112101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F5C95A-FBE7-874B-8E3C-B5FE2169AB81}" type="slidenum">
              <a:rPr lang="en-GB" smtClean="0"/>
              <a:pPr/>
              <a:t>27</a:t>
            </a:fld>
            <a:endParaRPr lang="en-GB"/>
          </a:p>
        </p:txBody>
      </p:sp>
      <p:sp>
        <p:nvSpPr>
          <p:cNvPr id="4" name="Title 1"/>
          <p:cNvSpPr txBox="1">
            <a:spLocks/>
          </p:cNvSpPr>
          <p:nvPr/>
        </p:nvSpPr>
        <p:spPr>
          <a:xfrm>
            <a:off x="251520" y="260648"/>
            <a:ext cx="8496300" cy="649288"/>
          </a:xfrm>
          <a:prstGeom prst="rect">
            <a:avLst/>
          </a:prstGeom>
        </p:spPr>
        <p:txBody>
          <a:bodyPr/>
          <a:lst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a:lstStyle>
          <a:p>
            <a:r>
              <a:rPr lang="en-US" dirty="0" smtClean="0"/>
              <a:t>Lab Bench Allocation</a:t>
            </a:r>
            <a:endParaRPr lang="en-US" dirty="0"/>
          </a:p>
        </p:txBody>
      </p:sp>
      <p:pic>
        <p:nvPicPr>
          <p:cNvPr id="5" name="Picture 4" descr="Macintosh HD:Users:user:Documents:Work:Teaching:D4:Boombastic:Handbook:map.pdf"/>
          <p:cNvPicPr/>
          <p:nvPr/>
        </p:nvPicPr>
        <p:blipFill rotWithShape="1">
          <a:blip r:embed="rId2" cstate="print">
            <a:extLst>
              <a:ext uri="{28A0092B-C50C-407E-A947-70E740481C1C}">
                <a14:useLocalDpi xmlns:a14="http://schemas.microsoft.com/office/drawing/2010/main"/>
              </a:ext>
            </a:extLst>
          </a:blip>
          <a:srcRect/>
          <a:stretch/>
        </p:blipFill>
        <p:spPr bwMode="auto">
          <a:xfrm>
            <a:off x="1619672" y="917928"/>
            <a:ext cx="5322793" cy="59400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8395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F5C95A-FBE7-874B-8E3C-B5FE2169AB81}" type="slidenum">
              <a:rPr lang="en-GB" smtClean="0"/>
              <a:pPr/>
              <a:t>28</a:t>
            </a:fld>
            <a:endParaRPr lang="en-GB"/>
          </a:p>
        </p:txBody>
      </p:sp>
      <p:sp>
        <p:nvSpPr>
          <p:cNvPr id="3" name="Title 1"/>
          <p:cNvSpPr txBox="1">
            <a:spLocks/>
          </p:cNvSpPr>
          <p:nvPr/>
        </p:nvSpPr>
        <p:spPr>
          <a:xfrm>
            <a:off x="323850" y="908050"/>
            <a:ext cx="8496300" cy="649288"/>
          </a:xfrm>
          <a:prstGeom prst="rect">
            <a:avLst/>
          </a:prstGeom>
        </p:spPr>
        <p:txBody>
          <a:bodyPr/>
          <a:lstStyle>
            <a:lvl1pPr algn="l" rtl="0" fontAlgn="base">
              <a:spcBef>
                <a:spcPct val="0"/>
              </a:spcBef>
              <a:spcAft>
                <a:spcPct val="0"/>
              </a:spcAft>
              <a:defRPr sz="3500">
                <a:solidFill>
                  <a:schemeClr val="tx2"/>
                </a:solidFill>
                <a:latin typeface="+mj-lt"/>
                <a:ea typeface="+mj-ea"/>
                <a:cs typeface="+mj-cs"/>
              </a:defRPr>
            </a:lvl1pPr>
            <a:lvl2pPr algn="l" rtl="0" fontAlgn="base">
              <a:spcBef>
                <a:spcPct val="0"/>
              </a:spcBef>
              <a:spcAft>
                <a:spcPct val="0"/>
              </a:spcAft>
              <a:defRPr sz="3500">
                <a:solidFill>
                  <a:schemeClr val="tx2"/>
                </a:solidFill>
                <a:latin typeface="Georgia" charset="0"/>
                <a:ea typeface="ＭＳ Ｐゴシック" charset="0"/>
              </a:defRPr>
            </a:lvl2pPr>
            <a:lvl3pPr algn="l" rtl="0" fontAlgn="base">
              <a:spcBef>
                <a:spcPct val="0"/>
              </a:spcBef>
              <a:spcAft>
                <a:spcPct val="0"/>
              </a:spcAft>
              <a:defRPr sz="3500">
                <a:solidFill>
                  <a:schemeClr val="tx2"/>
                </a:solidFill>
                <a:latin typeface="Georgia" charset="0"/>
                <a:ea typeface="ＭＳ Ｐゴシック" charset="0"/>
              </a:defRPr>
            </a:lvl3pPr>
            <a:lvl4pPr algn="l" rtl="0" fontAlgn="base">
              <a:spcBef>
                <a:spcPct val="0"/>
              </a:spcBef>
              <a:spcAft>
                <a:spcPct val="0"/>
              </a:spcAft>
              <a:defRPr sz="3500">
                <a:solidFill>
                  <a:schemeClr val="tx2"/>
                </a:solidFill>
                <a:latin typeface="Georgia" charset="0"/>
                <a:ea typeface="ＭＳ Ｐゴシック" charset="0"/>
              </a:defRPr>
            </a:lvl4pPr>
            <a:lvl5pPr algn="l" rtl="0" fontAlgn="base">
              <a:spcBef>
                <a:spcPct val="0"/>
              </a:spcBef>
              <a:spcAft>
                <a:spcPct val="0"/>
              </a:spcAft>
              <a:defRPr sz="3500">
                <a:solidFill>
                  <a:schemeClr val="tx2"/>
                </a:solidFill>
                <a:latin typeface="Georgia" charset="0"/>
                <a:ea typeface="ＭＳ Ｐゴシック" charset="0"/>
              </a:defRPr>
            </a:lvl5pPr>
            <a:lvl6pPr marL="457200" algn="l" rtl="0" fontAlgn="base">
              <a:spcBef>
                <a:spcPct val="0"/>
              </a:spcBef>
              <a:spcAft>
                <a:spcPct val="0"/>
              </a:spcAft>
              <a:defRPr sz="3500">
                <a:solidFill>
                  <a:schemeClr val="tx2"/>
                </a:solidFill>
                <a:latin typeface="Georgia" charset="0"/>
                <a:ea typeface="ＭＳ Ｐゴシック" charset="0"/>
              </a:defRPr>
            </a:lvl6pPr>
            <a:lvl7pPr marL="914400" algn="l" rtl="0" fontAlgn="base">
              <a:spcBef>
                <a:spcPct val="0"/>
              </a:spcBef>
              <a:spcAft>
                <a:spcPct val="0"/>
              </a:spcAft>
              <a:defRPr sz="3500">
                <a:solidFill>
                  <a:schemeClr val="tx2"/>
                </a:solidFill>
                <a:latin typeface="Georgia" charset="0"/>
                <a:ea typeface="ＭＳ Ｐゴシック" charset="0"/>
              </a:defRPr>
            </a:lvl7pPr>
            <a:lvl8pPr marL="1371600" algn="l" rtl="0" fontAlgn="base">
              <a:spcBef>
                <a:spcPct val="0"/>
              </a:spcBef>
              <a:spcAft>
                <a:spcPct val="0"/>
              </a:spcAft>
              <a:defRPr sz="3500">
                <a:solidFill>
                  <a:schemeClr val="tx2"/>
                </a:solidFill>
                <a:latin typeface="Georgia" charset="0"/>
                <a:ea typeface="ＭＳ Ｐゴシック" charset="0"/>
              </a:defRPr>
            </a:lvl8pPr>
            <a:lvl9pPr marL="1828800" algn="l" rtl="0" fontAlgn="base">
              <a:spcBef>
                <a:spcPct val="0"/>
              </a:spcBef>
              <a:spcAft>
                <a:spcPct val="0"/>
              </a:spcAft>
              <a:defRPr sz="3500">
                <a:solidFill>
                  <a:schemeClr val="tx2"/>
                </a:solidFill>
                <a:latin typeface="Georgia" charset="0"/>
                <a:ea typeface="ＭＳ Ｐゴシック" charset="0"/>
              </a:defRPr>
            </a:lvl9pPr>
          </a:lstStyle>
          <a:p>
            <a:r>
              <a:rPr lang="en-US" smtClean="0">
                <a:latin typeface="Georgia" charset="0"/>
                <a:ea typeface="ＭＳ Ｐゴシック" charset="0"/>
              </a:rPr>
              <a:t>Contact Details</a:t>
            </a:r>
            <a:endParaRPr lang="en-US" dirty="0">
              <a:latin typeface="Georgia" charset="0"/>
              <a:ea typeface="ＭＳ Ｐゴシック" charset="0"/>
            </a:endParaRPr>
          </a:p>
        </p:txBody>
      </p:sp>
      <p:sp>
        <p:nvSpPr>
          <p:cNvPr id="4" name="Content Placeholder 4"/>
          <p:cNvSpPr txBox="1">
            <a:spLocks/>
          </p:cNvSpPr>
          <p:nvPr/>
        </p:nvSpPr>
        <p:spPr>
          <a:xfrm>
            <a:off x="323850" y="1700212"/>
            <a:ext cx="8496300" cy="4548187"/>
          </a:xfrm>
          <a:prstGeom prst="rect">
            <a:avLst/>
          </a:prstGeom>
        </p:spPr>
        <p:txBody>
          <a:bodyPr/>
          <a:lstStyle>
            <a:lvl1pPr marL="342900" indent="-342900" algn="l" rtl="0" fontAlgn="base">
              <a:spcBef>
                <a:spcPct val="0"/>
              </a:spcBef>
              <a:spcAft>
                <a:spcPct val="70000"/>
              </a:spcAft>
              <a:buChar char="•"/>
              <a:defRPr sz="2400">
                <a:solidFill>
                  <a:schemeClr val="tx1"/>
                </a:solidFill>
                <a:latin typeface="+mn-lt"/>
                <a:ea typeface="+mn-ea"/>
                <a:cs typeface="+mn-cs"/>
              </a:defRPr>
            </a:lvl1pPr>
            <a:lvl2pPr marL="742950" indent="-285750" algn="l" rtl="0" fontAlgn="base">
              <a:lnSpc>
                <a:spcPct val="90000"/>
              </a:lnSpc>
              <a:spcBef>
                <a:spcPct val="0"/>
              </a:spcBef>
              <a:spcAft>
                <a:spcPct val="50000"/>
              </a:spcAft>
              <a:buChar char="–"/>
              <a:defRPr sz="2400">
                <a:solidFill>
                  <a:schemeClr val="tx1"/>
                </a:solidFill>
                <a:latin typeface="+mn-lt"/>
                <a:ea typeface="+mn-ea"/>
              </a:defRPr>
            </a:lvl2pPr>
            <a:lvl3pPr marL="1143000" indent="-228600" algn="l" rtl="0" fontAlgn="base">
              <a:spcBef>
                <a:spcPct val="20000"/>
              </a:spcBef>
              <a:spcAft>
                <a:spcPct val="50000"/>
              </a:spcAft>
              <a:buChar char="•"/>
              <a:defRPr sz="2400">
                <a:solidFill>
                  <a:schemeClr val="tx1"/>
                </a:solidFill>
                <a:latin typeface="+mn-lt"/>
                <a:ea typeface="+mn-ea"/>
              </a:defRPr>
            </a:lvl3pPr>
            <a:lvl4pPr marL="1600200" indent="-228600" algn="l" rtl="0" fontAlgn="base">
              <a:spcBef>
                <a:spcPct val="20000"/>
              </a:spcBef>
              <a:spcAft>
                <a:spcPct val="50000"/>
              </a:spcAft>
              <a:buChar char="–"/>
              <a:defRPr sz="2400">
                <a:solidFill>
                  <a:schemeClr val="tx1"/>
                </a:solidFill>
                <a:latin typeface="+mn-lt"/>
                <a:ea typeface="+mn-ea"/>
              </a:defRPr>
            </a:lvl4pPr>
            <a:lvl5pPr marL="2057400" indent="-228600" algn="l" rtl="0" fontAlgn="base">
              <a:spcBef>
                <a:spcPct val="20000"/>
              </a:spcBef>
              <a:spcAft>
                <a:spcPct val="50000"/>
              </a:spcAft>
              <a:buChar char="»"/>
              <a:defRPr sz="2400">
                <a:solidFill>
                  <a:schemeClr val="tx1"/>
                </a:solidFill>
                <a:latin typeface="+mn-lt"/>
                <a:ea typeface="+mn-ea"/>
              </a:defRPr>
            </a:lvl5pPr>
            <a:lvl6pPr marL="2514600" indent="-228600" algn="l" rtl="0" fontAlgn="base">
              <a:spcBef>
                <a:spcPct val="20000"/>
              </a:spcBef>
              <a:spcAft>
                <a:spcPct val="50000"/>
              </a:spcAft>
              <a:buChar char="»"/>
              <a:defRPr sz="2400">
                <a:solidFill>
                  <a:schemeClr val="tx1"/>
                </a:solidFill>
                <a:latin typeface="+mn-lt"/>
                <a:ea typeface="+mn-ea"/>
              </a:defRPr>
            </a:lvl6pPr>
            <a:lvl7pPr marL="2971800" indent="-228600" algn="l" rtl="0" fontAlgn="base">
              <a:spcBef>
                <a:spcPct val="20000"/>
              </a:spcBef>
              <a:spcAft>
                <a:spcPct val="50000"/>
              </a:spcAft>
              <a:buChar char="»"/>
              <a:defRPr sz="2400">
                <a:solidFill>
                  <a:schemeClr val="tx1"/>
                </a:solidFill>
                <a:latin typeface="+mn-lt"/>
                <a:ea typeface="+mn-ea"/>
              </a:defRPr>
            </a:lvl7pPr>
            <a:lvl8pPr marL="3429000" indent="-228600" algn="l" rtl="0" fontAlgn="base">
              <a:spcBef>
                <a:spcPct val="20000"/>
              </a:spcBef>
              <a:spcAft>
                <a:spcPct val="50000"/>
              </a:spcAft>
              <a:buChar char="»"/>
              <a:defRPr sz="2400">
                <a:solidFill>
                  <a:schemeClr val="tx1"/>
                </a:solidFill>
                <a:latin typeface="+mn-lt"/>
                <a:ea typeface="+mn-ea"/>
              </a:defRPr>
            </a:lvl8pPr>
            <a:lvl9pPr marL="3886200" indent="-228600" algn="l" rtl="0" fontAlgn="base">
              <a:spcBef>
                <a:spcPct val="20000"/>
              </a:spcBef>
              <a:spcAft>
                <a:spcPct val="50000"/>
              </a:spcAft>
              <a:buChar char="»"/>
              <a:defRPr sz="2400">
                <a:solidFill>
                  <a:schemeClr val="tx1"/>
                </a:solidFill>
                <a:latin typeface="+mn-lt"/>
                <a:ea typeface="+mn-ea"/>
              </a:defRPr>
            </a:lvl9pPr>
          </a:lstStyle>
          <a:p>
            <a:pPr>
              <a:buFontTx/>
              <a:buNone/>
            </a:pPr>
            <a:r>
              <a:rPr lang="en-GB" smtClean="0">
                <a:latin typeface="Georgia" charset="0"/>
                <a:ea typeface="ＭＳ Ｐゴシック" charset="0"/>
              </a:rPr>
              <a:t>If you have any queries or problems, please contact:</a:t>
            </a:r>
            <a:endParaRPr lang="en-US" smtClean="0">
              <a:latin typeface="Georgia" charset="0"/>
              <a:ea typeface="ＭＳ Ｐゴシック" charset="0"/>
            </a:endParaRPr>
          </a:p>
          <a:p>
            <a:endParaRPr lang="en-US" smtClean="0">
              <a:latin typeface="Georgia" charset="0"/>
              <a:ea typeface="ＭＳ Ｐゴシック" charset="0"/>
            </a:endParaRPr>
          </a:p>
          <a:p>
            <a:endParaRPr lang="en-US" smtClean="0">
              <a:latin typeface="Georgia" charset="0"/>
              <a:ea typeface="ＭＳ Ｐゴシック" charset="0"/>
            </a:endParaRPr>
          </a:p>
          <a:p>
            <a:endParaRPr lang="en-US" smtClean="0">
              <a:latin typeface="Georgia" charset="0"/>
              <a:ea typeface="ＭＳ Ｐゴシック" charset="0"/>
            </a:endParaRPr>
          </a:p>
          <a:p>
            <a:endParaRPr lang="en-US" smtClean="0">
              <a:latin typeface="Georgia" charset="0"/>
              <a:ea typeface="ＭＳ Ｐゴシック" charset="0"/>
            </a:endParaRPr>
          </a:p>
          <a:p>
            <a:endParaRPr lang="en-US" smtClean="0">
              <a:latin typeface="Georgia" charset="0"/>
              <a:ea typeface="ＭＳ Ｐゴシック" charset="0"/>
            </a:endParaRPr>
          </a:p>
          <a:p>
            <a:pPr>
              <a:buFontTx/>
              <a:buNone/>
            </a:pPr>
            <a:endParaRPr lang="en-US" smtClean="0">
              <a:latin typeface="Georgia" charset="0"/>
              <a:ea typeface="ＭＳ Ｐゴシック" charset="0"/>
            </a:endParaRPr>
          </a:p>
          <a:p>
            <a:pPr>
              <a:buFontTx/>
              <a:buNone/>
            </a:pPr>
            <a:r>
              <a:rPr lang="en-US" smtClean="0">
                <a:latin typeface="Georgia" charset="0"/>
                <a:ea typeface="ＭＳ Ｐゴシック" charset="0"/>
              </a:rPr>
              <a:t>(</a:t>
            </a:r>
            <a:r>
              <a:rPr lang="en-GB" smtClean="0">
                <a:latin typeface="Georgia" charset="0"/>
                <a:ea typeface="ＭＳ Ｐゴシック" charset="0"/>
              </a:rPr>
              <a:t>Mark all messages “D4 Query” to ensure a prompt reply.)</a:t>
            </a:r>
            <a:endParaRPr lang="en-US" dirty="0">
              <a:latin typeface="Georgia" charset="0"/>
              <a:ea typeface="ＭＳ Ｐゴシック"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869196624"/>
              </p:ext>
            </p:extLst>
          </p:nvPr>
        </p:nvGraphicFramePr>
        <p:xfrm>
          <a:off x="467544" y="2348880"/>
          <a:ext cx="8130687" cy="3421732"/>
        </p:xfrm>
        <a:graphic>
          <a:graphicData uri="http://schemas.openxmlformats.org/presentationml/2006/ole">
            <mc:AlternateContent xmlns:mc="http://schemas.openxmlformats.org/markup-compatibility/2006">
              <mc:Choice xmlns:v="urn:schemas-microsoft-com:vml" Requires="v">
                <p:oleObj spid="_x0000_s138243" name="Document" r:id="rId3" imgW="6337300" imgH="2667000" progId="Word.Document.12">
                  <p:embed/>
                </p:oleObj>
              </mc:Choice>
              <mc:Fallback>
                <p:oleObj name="Document" r:id="rId3" imgW="6337300" imgH="2667000" progId="Word.Document.12">
                  <p:embed/>
                  <p:pic>
                    <p:nvPicPr>
                      <p:cNvPr id="0" name=""/>
                      <p:cNvPicPr/>
                      <p:nvPr/>
                    </p:nvPicPr>
                    <p:blipFill>
                      <a:blip r:embed="rId4"/>
                      <a:stretch>
                        <a:fillRect/>
                      </a:stretch>
                    </p:blipFill>
                    <p:spPr>
                      <a:xfrm>
                        <a:off x="467544" y="2348880"/>
                        <a:ext cx="8130687" cy="3421732"/>
                      </a:xfrm>
                      <a:prstGeom prst="rect">
                        <a:avLst/>
                      </a:prstGeom>
                    </p:spPr>
                  </p:pic>
                </p:oleObj>
              </mc:Fallback>
            </mc:AlternateContent>
          </a:graphicData>
        </a:graphic>
      </p:graphicFrame>
    </p:spTree>
    <p:extLst>
      <p:ext uri="{BB962C8B-B14F-4D97-AF65-F5344CB8AC3E}">
        <p14:creationId xmlns:p14="http://schemas.microsoft.com/office/powerpoint/2010/main" val="3129076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Information</a:t>
            </a:r>
            <a:endParaRPr lang="en-US" dirty="0"/>
          </a:p>
        </p:txBody>
      </p:sp>
      <p:sp>
        <p:nvSpPr>
          <p:cNvPr id="3" name="Content Placeholder 2"/>
          <p:cNvSpPr>
            <a:spLocks noGrp="1"/>
          </p:cNvSpPr>
          <p:nvPr>
            <p:ph idx="1"/>
          </p:nvPr>
        </p:nvSpPr>
        <p:spPr/>
        <p:txBody>
          <a:bodyPr/>
          <a:lstStyle/>
          <a:p>
            <a:r>
              <a:rPr lang="en-US" dirty="0"/>
              <a:t>D4 </a:t>
            </a:r>
            <a:r>
              <a:rPr lang="en-US" dirty="0" smtClean="0"/>
              <a:t>website</a:t>
            </a:r>
          </a:p>
          <a:p>
            <a:pPr lvl="1"/>
            <a:r>
              <a:rPr lang="en-US" dirty="0" smtClean="0"/>
              <a:t>Handbook</a:t>
            </a:r>
          </a:p>
          <a:p>
            <a:pPr lvl="1"/>
            <a:r>
              <a:rPr lang="en-US" dirty="0" smtClean="0"/>
              <a:t>These slides</a:t>
            </a:r>
          </a:p>
          <a:p>
            <a:pPr lvl="1"/>
            <a:r>
              <a:rPr lang="en-US" dirty="0" smtClean="0"/>
              <a:t>Requisition form</a:t>
            </a:r>
          </a:p>
          <a:p>
            <a:pPr lvl="1"/>
            <a:r>
              <a:rPr lang="en-US" dirty="0" smtClean="0">
                <a:hlinkClick r:id="rId2"/>
              </a:rPr>
              <a:t>https</a:t>
            </a:r>
            <a:r>
              <a:rPr lang="en-US" dirty="0">
                <a:hlinkClick r:id="rId2"/>
              </a:rPr>
              <a:t>://secure.ecs.soton.ac.uk/notes/</a:t>
            </a:r>
            <a:r>
              <a:rPr lang="en-US" dirty="0" smtClean="0">
                <a:hlinkClick r:id="rId2"/>
              </a:rPr>
              <a:t>elec2205/</a:t>
            </a:r>
            <a:r>
              <a:rPr lang="en-US" dirty="0">
                <a:hlinkClick r:id="rId2"/>
              </a:rPr>
              <a:t>D4</a:t>
            </a:r>
            <a:r>
              <a:rPr lang="en-US" dirty="0" smtClean="0">
                <a:hlinkClick r:id="rId2"/>
              </a:rPr>
              <a:t>/</a:t>
            </a:r>
            <a:endParaRPr lang="en-US" dirty="0" smtClean="0"/>
          </a:p>
        </p:txBody>
      </p:sp>
    </p:spTree>
    <p:extLst>
      <p:ext uri="{BB962C8B-B14F-4D97-AF65-F5344CB8AC3E}">
        <p14:creationId xmlns:p14="http://schemas.microsoft.com/office/powerpoint/2010/main" val="175910212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Body-Operated</a:t>
            </a:r>
          </a:p>
          <a:p>
            <a:r>
              <a:rPr lang="en-US" dirty="0" smtClean="0"/>
              <a:t>One-Man Band with</a:t>
            </a:r>
          </a:p>
          <a:p>
            <a:r>
              <a:rPr lang="en-US" dirty="0" smtClean="0"/>
              <a:t>Amplification,</a:t>
            </a:r>
          </a:p>
          <a:p>
            <a:r>
              <a:rPr lang="en-US" dirty="0" smtClean="0"/>
              <a:t>Storage and</a:t>
            </a:r>
          </a:p>
          <a:p>
            <a:r>
              <a:rPr lang="en-US" dirty="0" smtClean="0"/>
              <a:t>Transmission</a:t>
            </a:r>
          </a:p>
          <a:p>
            <a:r>
              <a:rPr lang="en-US" dirty="0" smtClean="0"/>
              <a:t>Integrated Circuits</a:t>
            </a:r>
            <a:endParaRPr lang="en-US" dirty="0"/>
          </a:p>
        </p:txBody>
      </p:sp>
      <p:sp>
        <p:nvSpPr>
          <p:cNvPr id="5" name="Slide Number Placeholder 4"/>
          <p:cNvSpPr>
            <a:spLocks noGrp="1"/>
          </p:cNvSpPr>
          <p:nvPr>
            <p:ph type="sldNum" sz="quarter" idx="12"/>
          </p:nvPr>
        </p:nvSpPr>
        <p:spPr/>
        <p:txBody>
          <a:bodyPr/>
          <a:lstStyle/>
          <a:p>
            <a:fld id="{535E2CD2-C3DD-F242-A88C-9197C5EEE698}" type="slidenum">
              <a:rPr lang="en-GB" smtClean="0"/>
              <a:pPr/>
              <a:t>3</a:t>
            </a:fld>
            <a:endParaRPr lang="en-GB"/>
          </a:p>
        </p:txBody>
      </p:sp>
      <p:pic>
        <p:nvPicPr>
          <p:cNvPr id="7" name="Picture 6"/>
          <p:cNvPicPr>
            <a:picLocks noChangeAspect="1"/>
          </p:cNvPicPr>
          <p:nvPr/>
        </p:nvPicPr>
        <p:blipFill>
          <a:blip r:embed="rId2"/>
          <a:stretch>
            <a:fillRect/>
          </a:stretch>
        </p:blipFill>
        <p:spPr>
          <a:xfrm>
            <a:off x="4788024" y="1268747"/>
            <a:ext cx="3741825" cy="5623986"/>
          </a:xfrm>
          <a:prstGeom prst="rect">
            <a:avLst/>
          </a:prstGeom>
        </p:spPr>
      </p:pic>
      <p:sp>
        <p:nvSpPr>
          <p:cNvPr id="8"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2pPr>
            <a:lvl3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3pPr>
            <a:lvl4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4pPr>
            <a:lvl5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5pPr>
            <a:lvl6pPr marL="4572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6pPr>
            <a:lvl7pPr marL="9144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7pPr>
            <a:lvl8pPr marL="13716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8pPr>
            <a:lvl9pPr marL="18288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9pPr>
          </a:lstStyle>
          <a:p>
            <a:r>
              <a:rPr lang="en-US" dirty="0" smtClean="0"/>
              <a:t>BOOMBASTIC</a:t>
            </a:r>
            <a:endParaRPr lang="en-US" dirty="0"/>
          </a:p>
        </p:txBody>
      </p:sp>
    </p:spTree>
    <p:extLst>
      <p:ext uri="{BB962C8B-B14F-4D97-AF65-F5344CB8AC3E}">
        <p14:creationId xmlns:p14="http://schemas.microsoft.com/office/powerpoint/2010/main" val="14635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35E2CD2-C3DD-F242-A88C-9197C5EEE698}" type="slidenum">
              <a:rPr lang="en-GB" smtClean="0"/>
              <a:pPr/>
              <a:t>4</a:t>
            </a:fld>
            <a:endParaRPr lang="en-GB"/>
          </a:p>
        </p:txBody>
      </p:sp>
      <p:sp>
        <p:nvSpPr>
          <p:cNvPr id="8" name="Content Placeholder 7"/>
          <p:cNvSpPr>
            <a:spLocks noGrp="1"/>
          </p:cNvSpPr>
          <p:nvPr>
            <p:ph sz="half" idx="1"/>
          </p:nvPr>
        </p:nvSpPr>
        <p:spPr>
          <a:xfrm>
            <a:off x="323850" y="980728"/>
            <a:ext cx="4752206" cy="4834285"/>
          </a:xfrm>
        </p:spPr>
        <p:txBody>
          <a:bodyPr/>
          <a:lstStyle/>
          <a:p>
            <a:r>
              <a:rPr lang="en-US" dirty="0" smtClean="0"/>
              <a:t>Sensors are now implemented as Micro-Electro-Mechanical Systems</a:t>
            </a:r>
          </a:p>
          <a:p>
            <a:r>
              <a:rPr lang="en-US" dirty="0" smtClean="0"/>
              <a:t>Significantly improved size, weight, cost, power consumption and capability</a:t>
            </a:r>
          </a:p>
          <a:p>
            <a:r>
              <a:rPr lang="en-US" dirty="0" smtClean="0"/>
              <a:t>Allowing new applications in vehicular, entertainment and </a:t>
            </a:r>
            <a:r>
              <a:rPr lang="en-US" dirty="0" smtClean="0"/>
              <a:t>computing</a:t>
            </a:r>
            <a:endParaRPr lang="en-US" dirty="0"/>
          </a:p>
        </p:txBody>
      </p:sp>
      <p:pic>
        <p:nvPicPr>
          <p:cNvPr id="10" name="Picture 9"/>
          <p:cNvPicPr>
            <a:picLocks noChangeAspect="1"/>
          </p:cNvPicPr>
          <p:nvPr/>
        </p:nvPicPr>
        <p:blipFill>
          <a:blip r:embed="rId2"/>
          <a:stretch>
            <a:fillRect/>
          </a:stretch>
        </p:blipFill>
        <p:spPr>
          <a:xfrm>
            <a:off x="5357584" y="1554009"/>
            <a:ext cx="3394974" cy="2307039"/>
          </a:xfrm>
          <a:prstGeom prst="rect">
            <a:avLst/>
          </a:prstGeom>
        </p:spPr>
      </p:pic>
      <p:sp>
        <p:nvSpPr>
          <p:cNvPr id="12" name="Title 1"/>
          <p:cNvSpPr txBox="1">
            <a:spLocks/>
          </p:cNvSpPr>
          <p:nvPr/>
        </p:nvSpPr>
        <p:spPr bwMode="auto">
          <a:xfrm>
            <a:off x="457200" y="274638"/>
            <a:ext cx="8229600" cy="706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2pPr>
            <a:lvl3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3pPr>
            <a:lvl4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4pPr>
            <a:lvl5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5pPr>
            <a:lvl6pPr marL="4572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6pPr>
            <a:lvl7pPr marL="9144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7pPr>
            <a:lvl8pPr marL="13716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8pPr>
            <a:lvl9pPr marL="18288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9pPr>
          </a:lstStyle>
          <a:p>
            <a:r>
              <a:rPr lang="en-US" dirty="0" smtClean="0"/>
              <a:t>Background</a:t>
            </a:r>
            <a:endParaRPr lang="en-US" dirty="0"/>
          </a:p>
        </p:txBody>
      </p:sp>
      <p:pic>
        <p:nvPicPr>
          <p:cNvPr id="14" name="Picture 13"/>
          <p:cNvPicPr>
            <a:picLocks noChangeAspect="1"/>
          </p:cNvPicPr>
          <p:nvPr/>
        </p:nvPicPr>
        <p:blipFill rotWithShape="1">
          <a:blip r:embed="rId3"/>
          <a:srcRect t="19540" r="25413" b="7838"/>
          <a:stretch/>
        </p:blipFill>
        <p:spPr>
          <a:xfrm>
            <a:off x="5364088" y="3861048"/>
            <a:ext cx="3384376" cy="2471402"/>
          </a:xfrm>
          <a:prstGeom prst="rect">
            <a:avLst/>
          </a:prstGeom>
        </p:spPr>
      </p:pic>
    </p:spTree>
    <p:extLst>
      <p:ext uri="{BB962C8B-B14F-4D97-AF65-F5344CB8AC3E}">
        <p14:creationId xmlns:p14="http://schemas.microsoft.com/office/powerpoint/2010/main" val="165972902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a:xfrm>
            <a:off x="323850" y="1447800"/>
            <a:ext cx="8496300" cy="4953000"/>
          </a:xfrm>
        </p:spPr>
        <p:txBody>
          <a:bodyPr/>
          <a:lstStyle/>
          <a:p>
            <a:pPr>
              <a:lnSpc>
                <a:spcPct val="110000"/>
              </a:lnSpc>
              <a:spcAft>
                <a:spcPts val="1200"/>
              </a:spcAft>
            </a:pPr>
            <a:r>
              <a:rPr lang="en-US" dirty="0" smtClean="0">
                <a:latin typeface="Georgia" charset="0"/>
                <a:ea typeface="ＭＳ Ｐゴシック" charset="0"/>
              </a:rPr>
              <a:t>Your </a:t>
            </a:r>
            <a:r>
              <a:rPr lang="en-US" dirty="0">
                <a:latin typeface="Georgia" charset="0"/>
                <a:ea typeface="ＭＳ Ｐゴシック" charset="0"/>
              </a:rPr>
              <a:t>team is a small electronic design </a:t>
            </a:r>
            <a:r>
              <a:rPr lang="en-US" dirty="0" smtClean="0">
                <a:latin typeface="Georgia" charset="0"/>
                <a:ea typeface="ＭＳ Ｐゴシック" charset="0"/>
              </a:rPr>
              <a:t>consultancy</a:t>
            </a:r>
          </a:p>
          <a:p>
            <a:pPr>
              <a:lnSpc>
                <a:spcPct val="110000"/>
              </a:lnSpc>
              <a:spcAft>
                <a:spcPts val="1200"/>
              </a:spcAft>
            </a:pPr>
            <a:r>
              <a:rPr lang="en-US" dirty="0">
                <a:latin typeface="Georgia" charset="0"/>
                <a:ea typeface="ＭＳ Ｐゴシック" charset="0"/>
              </a:rPr>
              <a:t>Your customer wishes to manufacture a new </a:t>
            </a:r>
            <a:r>
              <a:rPr lang="en-US" dirty="0" smtClean="0">
                <a:latin typeface="Georgia" charset="0"/>
                <a:ea typeface="ＭＳ Ｐゴシック" charset="0"/>
              </a:rPr>
              <a:t>audio system for live performances</a:t>
            </a:r>
            <a:endParaRPr lang="en-US" dirty="0">
              <a:latin typeface="Georgia" charset="0"/>
              <a:ea typeface="ＭＳ Ｐゴシック" charset="0"/>
            </a:endParaRPr>
          </a:p>
          <a:p>
            <a:pPr>
              <a:lnSpc>
                <a:spcPct val="110000"/>
              </a:lnSpc>
              <a:spcAft>
                <a:spcPts val="1200"/>
              </a:spcAft>
            </a:pPr>
            <a:r>
              <a:rPr lang="en-US" dirty="0" smtClean="0">
                <a:latin typeface="Georgia" charset="0"/>
                <a:ea typeface="ＭＳ Ｐゴシック" charset="0"/>
              </a:rPr>
              <a:t>You </a:t>
            </a:r>
            <a:r>
              <a:rPr lang="en-US" dirty="0">
                <a:latin typeface="Georgia" charset="0"/>
                <a:ea typeface="ＭＳ Ｐゴシック" charset="0"/>
              </a:rPr>
              <a:t>have </a:t>
            </a:r>
            <a:r>
              <a:rPr lang="en-US" dirty="0" smtClean="0">
                <a:latin typeface="Georgia" charset="0"/>
                <a:ea typeface="ＭＳ Ｐゴシック" charset="0"/>
              </a:rPr>
              <a:t>12 </a:t>
            </a:r>
            <a:r>
              <a:rPr lang="en-US" dirty="0">
                <a:latin typeface="Georgia" charset="0"/>
                <a:ea typeface="ＭＳ Ｐゴシック" charset="0"/>
              </a:rPr>
              <a:t>working days to design and build a working </a:t>
            </a:r>
            <a:r>
              <a:rPr lang="en-US" dirty="0" smtClean="0">
                <a:latin typeface="Georgia" charset="0"/>
                <a:ea typeface="ＭＳ Ｐゴシック" charset="0"/>
              </a:rPr>
              <a:t>prototype</a:t>
            </a:r>
          </a:p>
          <a:p>
            <a:pPr>
              <a:lnSpc>
                <a:spcPct val="110000"/>
              </a:lnSpc>
              <a:spcAft>
                <a:spcPts val="1200"/>
              </a:spcAft>
            </a:pPr>
            <a:r>
              <a:rPr lang="en-US" dirty="0">
                <a:latin typeface="Georgia" charset="0"/>
                <a:ea typeface="ＭＳ Ｐゴシック" charset="0"/>
              </a:rPr>
              <a:t>The customer has also contacted </a:t>
            </a:r>
            <a:r>
              <a:rPr lang="en-US" dirty="0" smtClean="0">
                <a:latin typeface="Georgia" charset="0"/>
                <a:ea typeface="ＭＳ Ｐゴシック" charset="0"/>
              </a:rPr>
              <a:t>9 </a:t>
            </a:r>
            <a:r>
              <a:rPr lang="en-US" dirty="0">
                <a:latin typeface="Georgia" charset="0"/>
                <a:ea typeface="ＭＳ Ｐゴシック" charset="0"/>
              </a:rPr>
              <a:t>other design consultancies to produce </a:t>
            </a:r>
            <a:r>
              <a:rPr lang="en-US" dirty="0" smtClean="0">
                <a:latin typeface="Georgia" charset="0"/>
                <a:ea typeface="ＭＳ Ｐゴシック" charset="0"/>
              </a:rPr>
              <a:t>competing designs</a:t>
            </a:r>
          </a:p>
          <a:p>
            <a:pPr>
              <a:lnSpc>
                <a:spcPct val="110000"/>
              </a:lnSpc>
              <a:spcAft>
                <a:spcPts val="1200"/>
              </a:spcAft>
            </a:pPr>
            <a:r>
              <a:rPr lang="en-US" dirty="0">
                <a:latin typeface="Georgia" charset="0"/>
                <a:ea typeface="ＭＳ Ｐゴシック" charset="0"/>
              </a:rPr>
              <a:t>You will market your product at a trade fair held by the customer, where it will be judged on </a:t>
            </a:r>
            <a:r>
              <a:rPr lang="en-US" dirty="0" smtClean="0">
                <a:latin typeface="Georgia" charset="0"/>
                <a:ea typeface="ＭＳ Ｐゴシック" charset="0"/>
              </a:rPr>
              <a:t>innovation, features</a:t>
            </a:r>
            <a:r>
              <a:rPr lang="en-US" dirty="0">
                <a:latin typeface="Georgia" charset="0"/>
                <a:ea typeface="ＭＳ Ｐゴシック" charset="0"/>
              </a:rPr>
              <a:t>, performance, price, </a:t>
            </a:r>
            <a:r>
              <a:rPr lang="en-US" dirty="0" smtClean="0">
                <a:latin typeface="Georgia" charset="0"/>
                <a:ea typeface="ＭＳ Ｐゴシック" charset="0"/>
              </a:rPr>
              <a:t>aesthetics </a:t>
            </a:r>
            <a:r>
              <a:rPr lang="en-US" dirty="0">
                <a:latin typeface="Georgia" charset="0"/>
                <a:ea typeface="ＭＳ Ｐゴシック" charset="0"/>
              </a:rPr>
              <a:t>and </a:t>
            </a:r>
            <a:r>
              <a:rPr lang="en-US" dirty="0" smtClean="0">
                <a:latin typeface="Georgia" charset="0"/>
                <a:ea typeface="ＭＳ Ｐゴシック" charset="0"/>
              </a:rPr>
              <a:t>marketing</a:t>
            </a:r>
            <a:endParaRPr lang="en-US" dirty="0">
              <a:latin typeface="Georgia" charset="0"/>
              <a:ea typeface="ＭＳ Ｐゴシック" charset="0"/>
            </a:endParaRPr>
          </a:p>
          <a:p>
            <a:pPr marL="0" indent="0">
              <a:lnSpc>
                <a:spcPct val="110000"/>
              </a:lnSpc>
              <a:spcAft>
                <a:spcPts val="0"/>
              </a:spcAft>
              <a:buNone/>
            </a:pPr>
            <a:endParaRPr lang="en-US" dirty="0">
              <a:latin typeface="Georgia" charset="0"/>
              <a:ea typeface="ＭＳ Ｐゴシック" charset="0"/>
            </a:endParaRPr>
          </a:p>
          <a:p>
            <a:pPr>
              <a:lnSpc>
                <a:spcPct val="110000"/>
              </a:lnSpc>
              <a:spcAft>
                <a:spcPts val="0"/>
              </a:spcAft>
            </a:pPr>
            <a:endParaRPr lang="en-US" dirty="0">
              <a:latin typeface="Georgia" charset="0"/>
              <a:ea typeface="ＭＳ Ｐゴシック" charset="0"/>
            </a:endParaRPr>
          </a:p>
        </p:txBody>
      </p:sp>
      <p:sp>
        <p:nvSpPr>
          <p:cNvPr id="5" name="Title 1"/>
          <p:cNvSpPr txBox="1">
            <a:spLocks/>
          </p:cNvSpPr>
          <p:nvPr/>
        </p:nvSpPr>
        <p:spPr bwMode="auto">
          <a:xfrm>
            <a:off x="457200" y="274638"/>
            <a:ext cx="8229600" cy="706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2pPr>
            <a:lvl3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3pPr>
            <a:lvl4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4pPr>
            <a:lvl5pPr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5pPr>
            <a:lvl6pPr marL="4572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6pPr>
            <a:lvl7pPr marL="9144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7pPr>
            <a:lvl8pPr marL="13716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8pPr>
            <a:lvl9pPr marL="1828800" algn="l" rtl="0" eaLnBrk="1" fontAlgn="base" hangingPunct="1">
              <a:spcBef>
                <a:spcPct val="0"/>
              </a:spcBef>
              <a:spcAft>
                <a:spcPct val="0"/>
              </a:spcAft>
              <a:defRPr sz="3500">
                <a:solidFill>
                  <a:schemeClr val="tx2"/>
                </a:solidFill>
                <a:latin typeface="Georgia" charset="0"/>
                <a:ea typeface="ＭＳ Ｐゴシック" charset="0"/>
                <a:cs typeface="ＭＳ Ｐゴシック" charset="0"/>
              </a:defRPr>
            </a:lvl9pPr>
          </a:lstStyle>
          <a:p>
            <a:r>
              <a:rPr lang="en-US" dirty="0" smtClean="0"/>
              <a:t>Scenario</a:t>
            </a:r>
            <a:endParaRPr lang="en-US" dirty="0"/>
          </a:p>
        </p:txBody>
      </p:sp>
    </p:spTree>
    <p:extLst>
      <p:ext uri="{BB962C8B-B14F-4D97-AF65-F5344CB8AC3E}">
        <p14:creationId xmlns:p14="http://schemas.microsoft.com/office/powerpoint/2010/main" val="16502801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23850" y="304800"/>
            <a:ext cx="8496300" cy="649288"/>
          </a:xfrm>
        </p:spPr>
        <p:txBody>
          <a:bodyPr/>
          <a:lstStyle/>
          <a:p>
            <a:r>
              <a:rPr lang="en-US" dirty="0" smtClean="0">
                <a:latin typeface="Georgia" charset="0"/>
                <a:ea typeface="ＭＳ Ｐゴシック" charset="0"/>
              </a:rPr>
              <a:t>Requirements</a:t>
            </a:r>
            <a:endParaRPr lang="en-US" dirty="0">
              <a:latin typeface="Georgia" charset="0"/>
              <a:ea typeface="ＭＳ Ｐゴシック" charset="0"/>
            </a:endParaRPr>
          </a:p>
        </p:txBody>
      </p:sp>
      <p:sp>
        <p:nvSpPr>
          <p:cNvPr id="2" name="Content Placeholder 1"/>
          <p:cNvSpPr>
            <a:spLocks noGrp="1"/>
          </p:cNvSpPr>
          <p:nvPr>
            <p:ph idx="1"/>
          </p:nvPr>
        </p:nvSpPr>
        <p:spPr>
          <a:xfrm>
            <a:off x="228600" y="990600"/>
            <a:ext cx="8915400" cy="5157787"/>
          </a:xfrm>
        </p:spPr>
        <p:txBody>
          <a:bodyPr/>
          <a:lstStyle/>
          <a:p>
            <a:pPr marL="0" lvl="0" indent="0">
              <a:buNone/>
            </a:pPr>
            <a:r>
              <a:rPr lang="en-GB" dirty="0" smtClean="0"/>
              <a:t>Your product must include the following aspects:</a:t>
            </a:r>
          </a:p>
          <a:p>
            <a:pPr marL="522288" lvl="1" indent="0">
              <a:buNone/>
            </a:pPr>
            <a:r>
              <a:rPr lang="en-GB" b="1" dirty="0" smtClean="0"/>
              <a:t>Sensing</a:t>
            </a:r>
            <a:r>
              <a:rPr lang="en-GB" dirty="0" smtClean="0"/>
              <a:t> – e.g. </a:t>
            </a:r>
            <a:r>
              <a:rPr lang="en-US" dirty="0" smtClean="0"/>
              <a:t>accelerometers</a:t>
            </a:r>
            <a:r>
              <a:rPr lang="en-US" dirty="0"/>
              <a:t>, gyroscopes, magnetometers, microphones, </a:t>
            </a:r>
            <a:r>
              <a:rPr lang="en-US" dirty="0" smtClean="0"/>
              <a:t>pressure, ultrasonic, </a:t>
            </a:r>
            <a:r>
              <a:rPr lang="en-US" dirty="0"/>
              <a:t>cameras, buttons, </a:t>
            </a:r>
            <a:r>
              <a:rPr lang="en-US" dirty="0" smtClean="0"/>
              <a:t>dials</a:t>
            </a:r>
            <a:endParaRPr lang="en-GB" dirty="0" smtClean="0"/>
          </a:p>
          <a:p>
            <a:pPr marL="522288" lvl="1" indent="0">
              <a:buNone/>
            </a:pPr>
            <a:r>
              <a:rPr lang="en-GB" b="1" dirty="0" smtClean="0"/>
              <a:t>Signal Processing </a:t>
            </a:r>
            <a:r>
              <a:rPr lang="en-GB" dirty="0" smtClean="0"/>
              <a:t>– e.g. synthesising new audio signals or mixing/distorting/transforming pre-recorded samples</a:t>
            </a:r>
            <a:endParaRPr lang="en-GB" b="1" dirty="0" smtClean="0"/>
          </a:p>
          <a:p>
            <a:pPr marL="522288" lvl="1" indent="0">
              <a:buNone/>
            </a:pPr>
            <a:r>
              <a:rPr lang="en-GB" b="1" dirty="0" smtClean="0"/>
              <a:t>Amplification </a:t>
            </a:r>
            <a:r>
              <a:rPr lang="en-GB" dirty="0" smtClean="0"/>
              <a:t>– built in amplifier and speaker with adjustable volume control and 15 kHz bandwidth</a:t>
            </a:r>
            <a:endParaRPr lang="en-GB" b="1" dirty="0" smtClean="0"/>
          </a:p>
          <a:p>
            <a:pPr marL="522288" lvl="1" indent="0">
              <a:buNone/>
            </a:pPr>
            <a:r>
              <a:rPr lang="en-GB" b="1" dirty="0" smtClean="0"/>
              <a:t>Transmission </a:t>
            </a:r>
            <a:r>
              <a:rPr lang="en-GB" dirty="0" smtClean="0"/>
              <a:t>– Real-time wireless transmission to a separate device having a 3.5 mm jack socket</a:t>
            </a:r>
          </a:p>
          <a:p>
            <a:pPr marL="522288" lvl="1" indent="0">
              <a:buNone/>
            </a:pPr>
            <a:r>
              <a:rPr lang="en-GB" b="1" dirty="0" smtClean="0"/>
              <a:t>Storage </a:t>
            </a:r>
            <a:r>
              <a:rPr lang="en-GB" dirty="0" smtClean="0"/>
              <a:t>– Performances should be stored so that they can be played back through your device or using a PC, for example</a:t>
            </a:r>
            <a:endParaRPr lang="en-GB" b="1" dirty="0" smtClean="0"/>
          </a:p>
          <a:p>
            <a:pPr marL="522288" lvl="1" indent="0">
              <a:buNone/>
            </a:pPr>
            <a:r>
              <a:rPr lang="en-GB" b="1" dirty="0" smtClean="0"/>
              <a:t>Power management </a:t>
            </a:r>
            <a:r>
              <a:rPr lang="en-GB" dirty="0" smtClean="0"/>
              <a:t>– Batteries should allow continuous operation for at least an hour</a:t>
            </a:r>
          </a:p>
        </p:txBody>
      </p:sp>
    </p:spTree>
    <p:extLst>
      <p:ext uri="{BB962C8B-B14F-4D97-AF65-F5344CB8AC3E}">
        <p14:creationId xmlns:p14="http://schemas.microsoft.com/office/powerpoint/2010/main" val="102770492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can it include?</a:t>
            </a:r>
            <a:endParaRPr lang="en-US" dirty="0"/>
          </a:p>
        </p:txBody>
      </p:sp>
      <p:sp>
        <p:nvSpPr>
          <p:cNvPr id="3" name="Content Placeholder 2"/>
          <p:cNvSpPr>
            <a:spLocks noGrp="1"/>
          </p:cNvSpPr>
          <p:nvPr>
            <p:ph idx="1"/>
          </p:nvPr>
        </p:nvSpPr>
        <p:spPr/>
        <p:txBody>
          <a:bodyPr/>
          <a:lstStyle/>
          <a:p>
            <a:pPr marL="0" indent="0">
              <a:buNone/>
            </a:pPr>
            <a:r>
              <a:rPr lang="en-US" dirty="0" smtClean="0"/>
              <a:t>Pretty much anything you like - be as creative as you wish</a:t>
            </a:r>
          </a:p>
          <a:p>
            <a:r>
              <a:rPr lang="en-US" dirty="0" smtClean="0"/>
              <a:t>Stereo audio</a:t>
            </a:r>
          </a:p>
          <a:p>
            <a:r>
              <a:rPr lang="en-US" dirty="0" smtClean="0"/>
              <a:t>Loading samples from standard media</a:t>
            </a:r>
          </a:p>
          <a:p>
            <a:r>
              <a:rPr lang="en-US" dirty="0" smtClean="0"/>
              <a:t>Appearance, mechanical operation, </a:t>
            </a:r>
            <a:r>
              <a:rPr lang="en-US" dirty="0" err="1" smtClean="0"/>
              <a:t>ruggedisation</a:t>
            </a:r>
            <a:endParaRPr lang="en-US" dirty="0" smtClean="0"/>
          </a:p>
          <a:p>
            <a:r>
              <a:rPr lang="en-US" dirty="0" smtClean="0"/>
              <a:t>Display</a:t>
            </a:r>
          </a:p>
          <a:p>
            <a:r>
              <a:rPr lang="en-US" dirty="0" smtClean="0"/>
              <a:t>Karaoke or “Guitar Hero” mode</a:t>
            </a:r>
          </a:p>
          <a:p>
            <a:r>
              <a:rPr lang="en-US" dirty="0" smtClean="0"/>
              <a:t>Special effects</a:t>
            </a:r>
          </a:p>
        </p:txBody>
      </p:sp>
    </p:spTree>
    <p:extLst>
      <p:ext uri="{BB962C8B-B14F-4D97-AF65-F5344CB8AC3E}">
        <p14:creationId xmlns:p14="http://schemas.microsoft.com/office/powerpoint/2010/main" val="396935934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533400"/>
            <a:ext cx="8496300" cy="649288"/>
          </a:xfrm>
        </p:spPr>
        <p:txBody>
          <a:bodyPr/>
          <a:lstStyle/>
          <a:p>
            <a:r>
              <a:rPr lang="en-US" dirty="0" smtClean="0"/>
              <a:t>Evaluation</a:t>
            </a:r>
            <a:endParaRPr lang="en-US" dirty="0"/>
          </a:p>
        </p:txBody>
      </p:sp>
      <p:sp>
        <p:nvSpPr>
          <p:cNvPr id="3" name="Content Placeholder 2"/>
          <p:cNvSpPr>
            <a:spLocks noGrp="1"/>
          </p:cNvSpPr>
          <p:nvPr>
            <p:ph idx="1"/>
          </p:nvPr>
        </p:nvSpPr>
        <p:spPr>
          <a:xfrm>
            <a:off x="323850" y="1447800"/>
            <a:ext cx="8496300" cy="4114800"/>
          </a:xfrm>
        </p:spPr>
        <p:txBody>
          <a:bodyPr/>
          <a:lstStyle/>
          <a:p>
            <a:pPr marL="0" indent="0">
              <a:buNone/>
            </a:pPr>
            <a:r>
              <a:rPr lang="en-US" dirty="0" smtClean="0"/>
              <a:t>The following points will be considered:</a:t>
            </a:r>
            <a:endParaRPr lang="en-US" dirty="0"/>
          </a:p>
          <a:p>
            <a:pPr lvl="1"/>
            <a:r>
              <a:rPr lang="en-US" dirty="0"/>
              <a:t>D</a:t>
            </a:r>
            <a:r>
              <a:rPr lang="en-US" dirty="0" smtClean="0"/>
              <a:t>ifficulty of the problem addressed</a:t>
            </a:r>
          </a:p>
          <a:p>
            <a:pPr lvl="1"/>
            <a:r>
              <a:rPr lang="en-US" dirty="0" smtClean="0"/>
              <a:t>Entertainment value of the device</a:t>
            </a:r>
          </a:p>
          <a:p>
            <a:pPr lvl="1"/>
            <a:r>
              <a:rPr lang="en-US" dirty="0" smtClean="0"/>
              <a:t>Electronic design </a:t>
            </a:r>
          </a:p>
          <a:p>
            <a:pPr lvl="1"/>
            <a:r>
              <a:rPr lang="en-US" dirty="0" smtClean="0"/>
              <a:t>Ease of use of the device</a:t>
            </a:r>
          </a:p>
          <a:p>
            <a:pPr lvl="1"/>
            <a:r>
              <a:rPr lang="en-US" dirty="0" smtClean="0"/>
              <a:t>Creativity and innovation</a:t>
            </a:r>
          </a:p>
          <a:p>
            <a:pPr lvl="1"/>
            <a:r>
              <a:rPr lang="en-US" dirty="0" smtClean="0"/>
              <a:t>Aesthetics</a:t>
            </a:r>
          </a:p>
          <a:p>
            <a:pPr lvl="1"/>
            <a:r>
              <a:rPr lang="en-US" dirty="0" smtClean="0"/>
              <a:t>Cost</a:t>
            </a:r>
          </a:p>
          <a:p>
            <a:pPr lvl="1"/>
            <a:r>
              <a:rPr lang="en-US" dirty="0" smtClean="0"/>
              <a:t>Reliability</a:t>
            </a:r>
          </a:p>
          <a:p>
            <a:pPr lvl="1"/>
            <a:r>
              <a:rPr lang="en-US" dirty="0" smtClean="0"/>
              <a:t>Documentation</a:t>
            </a:r>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40270622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23850" y="228600"/>
            <a:ext cx="8496300" cy="649288"/>
          </a:xfrm>
        </p:spPr>
        <p:txBody>
          <a:bodyPr/>
          <a:lstStyle/>
          <a:p>
            <a:r>
              <a:rPr lang="en-GB" dirty="0">
                <a:latin typeface="Georgia" charset="0"/>
                <a:ea typeface="ＭＳ Ｐゴシック" charset="0"/>
              </a:rPr>
              <a:t>Team Working</a:t>
            </a:r>
          </a:p>
        </p:txBody>
      </p:sp>
      <p:sp>
        <p:nvSpPr>
          <p:cNvPr id="12291" name="Rectangle 3"/>
          <p:cNvSpPr>
            <a:spLocks noGrp="1" noChangeArrowheads="1"/>
          </p:cNvSpPr>
          <p:nvPr>
            <p:ph idx="1"/>
          </p:nvPr>
        </p:nvSpPr>
        <p:spPr>
          <a:xfrm>
            <a:off x="323850" y="914400"/>
            <a:ext cx="8496300" cy="4114800"/>
          </a:xfrm>
        </p:spPr>
        <p:txBody>
          <a:bodyPr/>
          <a:lstStyle/>
          <a:p>
            <a:r>
              <a:rPr lang="en-GB" dirty="0" smtClean="0">
                <a:latin typeface="Georgia" charset="0"/>
                <a:ea typeface="ＭＳ Ｐゴシック" charset="0"/>
              </a:rPr>
              <a:t>Key </a:t>
            </a:r>
            <a:r>
              <a:rPr lang="en-GB" dirty="0">
                <a:latin typeface="Georgia" charset="0"/>
                <a:ea typeface="ＭＳ Ｐゴシック" charset="0"/>
              </a:rPr>
              <a:t>components of D4 are:</a:t>
            </a:r>
          </a:p>
          <a:p>
            <a:pPr lvl="1"/>
            <a:r>
              <a:rPr lang="en-GB" dirty="0">
                <a:latin typeface="Georgia" charset="0"/>
                <a:ea typeface="ＭＳ Ｐゴシック" charset="0"/>
              </a:rPr>
              <a:t>Working in groups </a:t>
            </a:r>
            <a:r>
              <a:rPr lang="en-GB" dirty="0" smtClean="0">
                <a:latin typeface="Georgia" charset="0"/>
                <a:ea typeface="ＭＳ Ｐゴシック" charset="0"/>
              </a:rPr>
              <a:t>of 5-6 individuals</a:t>
            </a:r>
          </a:p>
          <a:p>
            <a:pPr lvl="1"/>
            <a:r>
              <a:rPr lang="en-GB" dirty="0" smtClean="0">
                <a:latin typeface="Georgia" charset="0"/>
                <a:ea typeface="ＭＳ Ｐゴシック" charset="0"/>
              </a:rPr>
              <a:t>Partitioning </a:t>
            </a:r>
            <a:r>
              <a:rPr lang="en-GB" dirty="0">
                <a:latin typeface="Georgia" charset="0"/>
                <a:ea typeface="ＭＳ Ｐゴシック" charset="0"/>
              </a:rPr>
              <a:t>a large task </a:t>
            </a:r>
            <a:r>
              <a:rPr lang="en-GB" dirty="0" smtClean="0">
                <a:latin typeface="Georgia" charset="0"/>
                <a:ea typeface="ＭＳ Ｐゴシック" charset="0"/>
              </a:rPr>
              <a:t>effectively amongst the group </a:t>
            </a:r>
            <a:endParaRPr lang="en-US" dirty="0">
              <a:latin typeface="Georgia" charset="0"/>
              <a:ea typeface="ＭＳ Ｐゴシック" charset="0"/>
            </a:endParaRPr>
          </a:p>
          <a:p>
            <a:pPr lvl="1"/>
            <a:r>
              <a:rPr lang="en-GB" dirty="0">
                <a:latin typeface="Georgia" charset="0"/>
                <a:ea typeface="ＭＳ Ｐゴシック" charset="0"/>
              </a:rPr>
              <a:t>Initiative, creativity and innovation</a:t>
            </a:r>
            <a:endParaRPr lang="en-US" dirty="0">
              <a:latin typeface="Georgia" charset="0"/>
              <a:ea typeface="ＭＳ Ｐゴシック" charset="0"/>
            </a:endParaRPr>
          </a:p>
          <a:p>
            <a:pPr lvl="1"/>
            <a:r>
              <a:rPr lang="en-GB" dirty="0">
                <a:latin typeface="Georgia" charset="0"/>
                <a:ea typeface="ＭＳ Ｐゴシック" charset="0"/>
              </a:rPr>
              <a:t>Mixed-signal electronic design </a:t>
            </a:r>
            <a:endParaRPr lang="en-US" dirty="0">
              <a:latin typeface="Georgia" charset="0"/>
              <a:ea typeface="ＭＳ Ｐゴシック" charset="0"/>
            </a:endParaRPr>
          </a:p>
          <a:p>
            <a:pPr lvl="1"/>
            <a:r>
              <a:rPr lang="en-GB" dirty="0">
                <a:latin typeface="Georgia" charset="0"/>
                <a:ea typeface="ＭＳ Ｐゴシック" charset="0"/>
              </a:rPr>
              <a:t>Costing and budgeting </a:t>
            </a:r>
            <a:endParaRPr lang="en-GB" dirty="0" smtClean="0">
              <a:latin typeface="Georgia" charset="0"/>
              <a:ea typeface="ＭＳ Ｐゴシック" charset="0"/>
            </a:endParaRPr>
          </a:p>
          <a:p>
            <a:pPr lvl="1"/>
            <a:r>
              <a:rPr lang="en-GB" dirty="0" smtClean="0">
                <a:latin typeface="Georgia" charset="0"/>
                <a:ea typeface="ＭＳ Ｐゴシック" charset="0"/>
              </a:rPr>
              <a:t>Adapting to unexpected events</a:t>
            </a:r>
            <a:endParaRPr lang="en-US" dirty="0">
              <a:latin typeface="Georgia" charset="0"/>
              <a:ea typeface="ＭＳ Ｐゴシック" charset="0"/>
            </a:endParaRPr>
          </a:p>
          <a:p>
            <a:pPr lvl="1"/>
            <a:r>
              <a:rPr lang="en-GB" dirty="0">
                <a:latin typeface="Georgia" charset="0"/>
                <a:ea typeface="ＭＳ Ｐゴシック" charset="0"/>
              </a:rPr>
              <a:t>Time management</a:t>
            </a:r>
            <a:endParaRPr lang="en-US" dirty="0">
              <a:latin typeface="Georgia" charset="0"/>
              <a:ea typeface="ＭＳ Ｐゴシック" charset="0"/>
            </a:endParaRPr>
          </a:p>
          <a:p>
            <a:pPr lvl="1"/>
            <a:r>
              <a:rPr lang="en-GB" dirty="0">
                <a:latin typeface="Georgia" charset="0"/>
                <a:ea typeface="ＭＳ Ｐゴシック" charset="0"/>
              </a:rPr>
              <a:t>Troubleshooting</a:t>
            </a:r>
          </a:p>
          <a:p>
            <a:r>
              <a:rPr lang="en-GB" dirty="0">
                <a:latin typeface="Georgia" charset="0"/>
                <a:ea typeface="ＭＳ Ｐゴシック" charset="0"/>
              </a:rPr>
              <a:t>It is artificial, but it is good preparation for the individual project in year 3, and especially the group project in year 4.</a:t>
            </a:r>
          </a:p>
        </p:txBody>
      </p:sp>
    </p:spTree>
    <p:extLst>
      <p:ext uri="{BB962C8B-B14F-4D97-AF65-F5344CB8AC3E}">
        <p14:creationId xmlns:p14="http://schemas.microsoft.com/office/powerpoint/2010/main" val="120896946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rand_powerpoint">
  <a:themeElements>
    <a:clrScheme name="uos_ppt__template_electronics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fontScheme name="uos_ppt__template_electronics">
      <a:majorFont>
        <a:latin typeface="Georgia"/>
        <a:ea typeface="ＭＳ Ｐゴシック"/>
        <a:cs typeface="ＭＳ Ｐゴシック"/>
      </a:majorFont>
      <a:minorFont>
        <a:latin typeface="Georgi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Lucida Sans"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Lucida Sans" charset="0"/>
            <a:ea typeface="ＭＳ Ｐゴシック" charset="0"/>
            <a:cs typeface="ＭＳ Ｐゴシック" charset="0"/>
          </a:defRPr>
        </a:defPPr>
      </a:lstStyle>
    </a:lnDef>
  </a:objectDefaults>
  <a:extraClrSchemeLst>
    <a:extraClrScheme>
      <a:clrScheme name="uos_ppt__template_electronics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OS divider slide design">
  <a:themeElements>
    <a:clrScheme name="UOS divider slide design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fontScheme name="UOS divider slide design">
      <a:majorFont>
        <a:latin typeface="Georgia"/>
        <a:ea typeface="ＭＳ Ｐゴシック"/>
        <a:cs typeface=""/>
      </a:majorFont>
      <a:minorFont>
        <a:latin typeface="Georgi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Lucida Sans"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Lucida Sans" charset="0"/>
            <a:ea typeface="ＭＳ Ｐゴシック" charset="0"/>
            <a:cs typeface="ＭＳ Ｐゴシック" charset="0"/>
          </a:defRPr>
        </a:defPPr>
      </a:lstStyle>
    </a:lnDef>
  </a:objectDefaults>
  <a:extraClrSchemeLst>
    <a:extraClrScheme>
      <a:clrScheme name="UOS divider slide design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UOS full bleed image">
  <a:themeElements>
    <a:clrScheme name="UOS full bleed image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fontScheme name="UOS full bleed image">
      <a:majorFont>
        <a:latin typeface="Georgia"/>
        <a:ea typeface="ＭＳ Ｐゴシック"/>
        <a:cs typeface=""/>
      </a:majorFont>
      <a:minorFont>
        <a:latin typeface="Georgi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Lucida Sans"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Lucida Sans" charset="0"/>
            <a:ea typeface="ＭＳ Ｐゴシック" charset="0"/>
            <a:cs typeface="ＭＳ Ｐゴシック" charset="0"/>
          </a:defRPr>
        </a:defPPr>
      </a:lstStyle>
    </a:lnDef>
  </a:objectDefaults>
  <a:extraClrSchemeLst>
    <a:extraClrScheme>
      <a:clrScheme name="UOS full bleed image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Brand_powerpoint.ppt</Template>
  <TotalTime>184</TotalTime>
  <Words>1369</Words>
  <Application>Microsoft Macintosh PowerPoint</Application>
  <PresentationFormat>On-screen Show (4:3)</PresentationFormat>
  <Paragraphs>183</Paragraphs>
  <Slides>29</Slides>
  <Notes>1</Notes>
  <HiddenSlides>0</HiddenSlides>
  <MMClips>0</MMClips>
  <ScaleCrop>false</ScaleCrop>
  <HeadingPairs>
    <vt:vector size="6" baseType="variant">
      <vt:variant>
        <vt:lpstr>Theme</vt:lpstr>
      </vt:variant>
      <vt:variant>
        <vt:i4>3</vt:i4>
      </vt:variant>
      <vt:variant>
        <vt:lpstr>Embedded OLE Servers</vt:lpstr>
      </vt:variant>
      <vt:variant>
        <vt:i4>2</vt:i4>
      </vt:variant>
      <vt:variant>
        <vt:lpstr>Slide Titles</vt:lpstr>
      </vt:variant>
      <vt:variant>
        <vt:i4>29</vt:i4>
      </vt:variant>
    </vt:vector>
  </HeadingPairs>
  <TitlesOfParts>
    <vt:vector size="34" baseType="lpstr">
      <vt:lpstr>Brand_powerpoint</vt:lpstr>
      <vt:lpstr>UOS divider slide design</vt:lpstr>
      <vt:lpstr>UOS full bleed image</vt:lpstr>
      <vt:lpstr>Document</vt:lpstr>
      <vt:lpstr>Microsoft Word Document</vt:lpstr>
      <vt:lpstr>BOOMBASTIC</vt:lpstr>
      <vt:lpstr>BOOMBASTIC?</vt:lpstr>
      <vt:lpstr>PowerPoint Presentation</vt:lpstr>
      <vt:lpstr>PowerPoint Presentation</vt:lpstr>
      <vt:lpstr>PowerPoint Presentation</vt:lpstr>
      <vt:lpstr>Requirements</vt:lpstr>
      <vt:lpstr>What else can it include?</vt:lpstr>
      <vt:lpstr>Evaluation</vt:lpstr>
      <vt:lpstr>Team Working</vt:lpstr>
      <vt:lpstr>PowerPoint Presentation</vt:lpstr>
      <vt:lpstr>PowerPoint Presentation</vt:lpstr>
      <vt:lpstr>PowerPoint Presentation</vt:lpstr>
      <vt:lpstr>PowerPoint Presentation</vt:lpstr>
      <vt:lpstr>PowerPoint Presentation</vt:lpstr>
      <vt:lpstr>Deliverables and Assessment</vt:lpstr>
      <vt:lpstr>How do I get a good mark?</vt:lpstr>
      <vt:lpstr>Think about your specification</vt:lpstr>
      <vt:lpstr>Design Clinic</vt:lpstr>
      <vt:lpstr>Box of Bits</vt:lpstr>
      <vt:lpstr>What other components can I use?</vt:lpstr>
      <vt:lpstr>Academic Integrity</vt:lpstr>
      <vt:lpstr>PowerPoint Presentation</vt:lpstr>
      <vt:lpstr>Trade Fair</vt:lpstr>
      <vt:lpstr>Detica System Design Prize</vt:lpstr>
      <vt:lpstr>PowerPoint Presentation</vt:lpstr>
      <vt:lpstr>PowerPoint Presentation</vt:lpstr>
      <vt:lpstr>PowerPoint Presentation</vt:lpstr>
      <vt:lpstr>PowerPoint Presentation</vt:lpstr>
      <vt:lpstr>Further Information</vt:lpstr>
    </vt:vector>
  </TitlesOfParts>
  <Company>University of Southampton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presentation title goes here. </dc:title>
  <dc:creator>sep</dc:creator>
  <cp:lastModifiedBy>Rob Maunder</cp:lastModifiedBy>
  <cp:revision>14</cp:revision>
  <dcterms:created xsi:type="dcterms:W3CDTF">2008-01-25T10:32:18Z</dcterms:created>
  <dcterms:modified xsi:type="dcterms:W3CDTF">2014-02-19T14:59:35Z</dcterms:modified>
</cp:coreProperties>
</file>